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6" r:id="rId2"/>
    <p:sldId id="586" r:id="rId3"/>
    <p:sldId id="676" r:id="rId4"/>
    <p:sldId id="677" r:id="rId5"/>
    <p:sldId id="585" r:id="rId6"/>
    <p:sldId id="597" r:id="rId7"/>
    <p:sldId id="598" r:id="rId8"/>
    <p:sldId id="678" r:id="rId9"/>
    <p:sldId id="679" r:id="rId10"/>
    <p:sldId id="660" r:id="rId11"/>
    <p:sldId id="674" r:id="rId12"/>
    <p:sldId id="656" r:id="rId13"/>
    <p:sldId id="655" r:id="rId14"/>
    <p:sldId id="657" r:id="rId15"/>
    <p:sldId id="599" r:id="rId16"/>
    <p:sldId id="537" r:id="rId17"/>
    <p:sldId id="569" r:id="rId18"/>
    <p:sldId id="570" r:id="rId19"/>
    <p:sldId id="743" r:id="rId20"/>
    <p:sldId id="651" r:id="rId21"/>
  </p:sldIdLst>
  <p:sldSz cx="9144000" cy="6858000" type="screen4x3"/>
  <p:notesSz cx="6858000" cy="9144000"/>
  <p:defaultTextStyle>
    <a:defPPr>
      <a:defRPr lang="pl-PL"/>
    </a:defPPr>
    <a:lvl1pPr algn="ctr" rtl="0" fontAlgn="base">
      <a:spcBef>
        <a:spcPct val="0"/>
      </a:spcBef>
      <a:spcAft>
        <a:spcPct val="0"/>
      </a:spcAft>
      <a:defRPr sz="1900" b="1" kern="1200" baseline="36000">
        <a:solidFill>
          <a:srgbClr val="FF3300"/>
        </a:solidFill>
        <a:latin typeface="Arial" charset="0"/>
        <a:ea typeface="+mn-ea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sz="1900" b="1" kern="1200" baseline="36000">
        <a:solidFill>
          <a:srgbClr val="FF3300"/>
        </a:solidFill>
        <a:latin typeface="Arial" charset="0"/>
        <a:ea typeface="+mn-ea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sz="1900" b="1" kern="1200" baseline="36000">
        <a:solidFill>
          <a:srgbClr val="FF3300"/>
        </a:solidFill>
        <a:latin typeface="Arial" charset="0"/>
        <a:ea typeface="+mn-ea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sz="1900" b="1" kern="1200" baseline="36000">
        <a:solidFill>
          <a:srgbClr val="FF3300"/>
        </a:solidFill>
        <a:latin typeface="Arial" charset="0"/>
        <a:ea typeface="+mn-ea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sz="1900" b="1" kern="1200" baseline="36000">
        <a:solidFill>
          <a:srgbClr val="FF3300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900" b="1" kern="1200" baseline="36000">
        <a:solidFill>
          <a:srgbClr val="FF3300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1900" b="1" kern="1200" baseline="36000">
        <a:solidFill>
          <a:srgbClr val="FF3300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1900" b="1" kern="1200" baseline="36000">
        <a:solidFill>
          <a:srgbClr val="FF3300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1900" b="1" kern="1200" baseline="36000">
        <a:solidFill>
          <a:srgbClr val="FF3300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00"/>
    <a:srgbClr val="006600"/>
    <a:srgbClr val="FF9900"/>
    <a:srgbClr val="FF9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082"/>
    <p:restoredTop sz="91020" autoAdjust="0"/>
  </p:normalViewPr>
  <p:slideViewPr>
    <p:cSldViewPr>
      <p:cViewPr varScale="1">
        <p:scale>
          <a:sx n="116" d="100"/>
          <a:sy n="116" d="100"/>
        </p:scale>
        <p:origin x="2672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5A8240B2-0376-4C54-8C70-9CFBBD813B07}" type="datetimeFigureOut">
              <a:rPr lang="pl-PL"/>
              <a:pPr>
                <a:defRPr/>
              </a:pPr>
              <a:t>2.10.2022</a:t>
            </a:fld>
            <a:endParaRPr lang="pl-PL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pl-PL" noProof="0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 noProof="0"/>
              <a:t>Kliknij, aby edytować style wzorca tekstu</a:t>
            </a:r>
          </a:p>
          <a:p>
            <a:pPr lvl="1"/>
            <a:r>
              <a:rPr lang="pl-PL" noProof="0"/>
              <a:t>Drugi poziom</a:t>
            </a:r>
          </a:p>
          <a:p>
            <a:pPr lvl="2"/>
            <a:r>
              <a:rPr lang="pl-PL" noProof="0"/>
              <a:t>Trzeci poziom</a:t>
            </a:r>
          </a:p>
          <a:p>
            <a:pPr lvl="3"/>
            <a:r>
              <a:rPr lang="pl-PL" noProof="0"/>
              <a:t>Czwarty poziom</a:t>
            </a:r>
          </a:p>
          <a:p>
            <a:pPr lvl="4"/>
            <a:r>
              <a:rPr lang="pl-PL" noProof="0"/>
              <a:t>Piąty poziom</a:t>
            </a: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C5A277B7-97B1-453F-BCA5-6E3F9DA1F849}" type="slidenum">
              <a:rPr lang="pl-PL"/>
              <a:pPr>
                <a:defRPr/>
              </a:pPr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17107135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5A277B7-97B1-453F-BCA5-6E3F9DA1F849}" type="slidenum">
              <a:rPr lang="pl-PL" smtClean="0"/>
              <a:pPr>
                <a:defRPr/>
              </a:pPr>
              <a:t>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2329562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5A277B7-97B1-453F-BCA5-6E3F9DA1F849}" type="slidenum">
              <a:rPr lang="pl-PL" smtClean="0"/>
              <a:pPr>
                <a:defRPr/>
              </a:pPr>
              <a:t>11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6944543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pl-PL"/>
              <a:t>Kliknij, aby edytować styl wzorca podtytułu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6EEF1C1-8031-41EA-91F1-0A3DDB4A1835}" type="slidenum">
              <a:rPr lang="pl-PL"/>
              <a:pPr>
                <a:defRPr/>
              </a:pPr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7637160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5484CCF-E141-414E-A470-0924D188F62E}" type="slidenum">
              <a:rPr lang="pl-PL"/>
              <a:pPr>
                <a:defRPr/>
              </a:pPr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7272533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/>
          <p:cNvSpPr>
            <a:spLocks noGrp="1"/>
          </p:cNvSpPr>
          <p:nvPr>
            <p:ph type="title" orient="vert"/>
          </p:nvPr>
        </p:nvSpPr>
        <p:spPr>
          <a:xfrm>
            <a:off x="6884988" y="476250"/>
            <a:ext cx="1801812" cy="5649913"/>
          </a:xfrm>
        </p:spPr>
        <p:txBody>
          <a:bodyPr vert="eaVert"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>
          <a:xfrm>
            <a:off x="1477963" y="476250"/>
            <a:ext cx="5254625" cy="5649913"/>
          </a:xfrm>
        </p:spPr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9290B71-07DA-4ECD-AEAE-CE86CFED2DF1}" type="slidenum">
              <a:rPr lang="pl-PL"/>
              <a:pPr>
                <a:defRPr/>
              </a:pPr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086849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B62D469-0393-47C6-87F9-EE07FD04E5AD}" type="slidenum">
              <a:rPr lang="pl-PL"/>
              <a:pPr>
                <a:defRPr/>
              </a:pPr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4214494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52B7A93-5830-4460-8720-5580CFD21FEF}" type="slidenum">
              <a:rPr lang="pl-PL"/>
              <a:pPr>
                <a:defRPr/>
              </a:pPr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8356352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sz="half" idx="1"/>
          </p:nvPr>
        </p:nvSpPr>
        <p:spPr>
          <a:xfrm>
            <a:off x="1477963" y="1628775"/>
            <a:ext cx="3527425" cy="44973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5157788" y="1628775"/>
            <a:ext cx="3529012" cy="44973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9F437BE-3849-4E9C-B877-BD0F0B4FCAF1}" type="slidenum">
              <a:rPr lang="pl-PL"/>
              <a:pPr>
                <a:defRPr/>
              </a:pPr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6096704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tekstu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Symbol zastępczy zawartości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B8FE5C2-AF6A-451F-9C55-D299914F59FD}" type="slidenum">
              <a:rPr lang="pl-PL"/>
              <a:pPr>
                <a:defRPr/>
              </a:pPr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998019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7FAED5B-8104-44F1-A6B3-B9EEBE317147}" type="slidenum">
              <a:rPr lang="pl-PL"/>
              <a:pPr>
                <a:defRPr/>
              </a:pPr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7837261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54C6777-04BA-46F8-BC26-42A2C83B9782}" type="slidenum">
              <a:rPr lang="pl-PL"/>
              <a:pPr>
                <a:defRPr/>
              </a:pPr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0861517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015EFCD-4AB7-4670-BC94-7B459127CA2C}" type="slidenum">
              <a:rPr lang="pl-PL"/>
              <a:pPr>
                <a:defRPr/>
              </a:pPr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7011886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obrazu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pl-PL" noProof="0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9EA5113-873E-4586-AA09-E17C9384C895}" type="slidenum">
              <a:rPr lang="pl-PL"/>
              <a:pPr>
                <a:defRPr/>
              </a:pPr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8707049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477963" y="476250"/>
            <a:ext cx="7208837" cy="941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pl-PL" altLang="pl-PL"/>
              <a:t>Kliknij, aby edytować styl wzorca tytułu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477963" y="1628775"/>
            <a:ext cx="7208837" cy="4497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l-PL" altLang="pl-PL"/>
              <a:t>Kliknij, aby edytować style wzorca tekstu</a:t>
            </a:r>
          </a:p>
          <a:p>
            <a:pPr lvl="1"/>
            <a:r>
              <a:rPr lang="pl-PL" altLang="pl-PL"/>
              <a:t>Drugi poziom</a:t>
            </a:r>
          </a:p>
          <a:p>
            <a:pPr lvl="2"/>
            <a:r>
              <a:rPr lang="pl-PL" altLang="pl-PL"/>
              <a:t>Trzeci poziom</a:t>
            </a:r>
          </a:p>
          <a:p>
            <a:pPr lvl="3"/>
            <a:r>
              <a:rPr lang="pl-PL" altLang="pl-PL"/>
              <a:t>Czwarty poziom</a:t>
            </a:r>
          </a:p>
          <a:p>
            <a:pPr lvl="4"/>
            <a:r>
              <a:rPr lang="pl-PL" altLang="pl-PL"/>
              <a:t>Piąty poziom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400" b="0" baseline="0">
                <a:solidFill>
                  <a:schemeClr val="tx1"/>
                </a:solidFill>
                <a:latin typeface="+mn-lt"/>
              </a:defRPr>
            </a:lvl1pPr>
          </a:lstStyle>
          <a:p>
            <a:pPr>
              <a:defRPr/>
            </a:pPr>
            <a:endParaRPr lang="pl-PL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b="0" baseline="0">
                <a:solidFill>
                  <a:schemeClr val="tx1"/>
                </a:solidFill>
                <a:latin typeface="+mn-lt"/>
              </a:defRPr>
            </a:lvl1pPr>
          </a:lstStyle>
          <a:p>
            <a:pPr>
              <a:defRPr/>
            </a:pPr>
            <a:endParaRPr lang="pl-PL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b="0" baseline="0">
                <a:solidFill>
                  <a:schemeClr val="tx1"/>
                </a:solidFill>
                <a:latin typeface="+mn-lt"/>
              </a:defRPr>
            </a:lvl1pPr>
          </a:lstStyle>
          <a:p>
            <a:pPr>
              <a:defRPr/>
            </a:pPr>
            <a:fld id="{88A004D7-113E-44A9-9693-96B99CDD7A7E}" type="slidenum">
              <a:rPr lang="pl-PL"/>
              <a:pPr>
                <a:defRPr/>
              </a:pPr>
              <a:t>‹#›</a:t>
            </a:fld>
            <a:endParaRPr lang="pl-P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31" r:id="rId1"/>
    <p:sldLayoutId id="2147483832" r:id="rId2"/>
    <p:sldLayoutId id="2147483833" r:id="rId3"/>
    <p:sldLayoutId id="2147483834" r:id="rId4"/>
    <p:sldLayoutId id="2147483835" r:id="rId5"/>
    <p:sldLayoutId id="2147483836" r:id="rId6"/>
    <p:sldLayoutId id="2147483837" r:id="rId7"/>
    <p:sldLayoutId id="2147483838" r:id="rId8"/>
    <p:sldLayoutId id="2147483839" r:id="rId9"/>
    <p:sldLayoutId id="2147483840" r:id="rId10"/>
    <p:sldLayoutId id="2147483841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Verdana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Verdana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Verdana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Verdana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Verdana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Verdana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Verdana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Verdana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2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g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jpeg"/><Relationship Id="rId7" Type="http://schemas.openxmlformats.org/officeDocument/2006/relationships/image" Target="../media/image3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jpeg"/><Relationship Id="rId5" Type="http://schemas.openxmlformats.org/officeDocument/2006/relationships/image" Target="../media/image29.jpeg"/><Relationship Id="rId10" Type="http://schemas.openxmlformats.org/officeDocument/2006/relationships/image" Target="../media/image34.gif"/><Relationship Id="rId4" Type="http://schemas.openxmlformats.org/officeDocument/2006/relationships/image" Target="../media/image28.jpeg"/><Relationship Id="rId9" Type="http://schemas.openxmlformats.org/officeDocument/2006/relationships/image" Target="../media/image33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gif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gif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6.jpeg"/><Relationship Id="rId4" Type="http://schemas.openxmlformats.org/officeDocument/2006/relationships/image" Target="../media/image4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gi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7.jpeg"/><Relationship Id="rId4" Type="http://schemas.openxmlformats.org/officeDocument/2006/relationships/image" Target="../media/image5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8.jpeg"/><Relationship Id="rId7" Type="http://schemas.openxmlformats.org/officeDocument/2006/relationships/image" Target="../media/image1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jpeg"/><Relationship Id="rId11" Type="http://schemas.openxmlformats.org/officeDocument/2006/relationships/image" Target="../media/image16.jpeg"/><Relationship Id="rId5" Type="http://schemas.openxmlformats.org/officeDocument/2006/relationships/image" Target="../media/image10.jpeg"/><Relationship Id="rId10" Type="http://schemas.openxmlformats.org/officeDocument/2006/relationships/image" Target="../media/image15.jpeg"/><Relationship Id="rId4" Type="http://schemas.openxmlformats.org/officeDocument/2006/relationships/image" Target="../media/image9.jpeg"/><Relationship Id="rId9" Type="http://schemas.openxmlformats.org/officeDocument/2006/relationships/image" Target="../media/image1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11"/>
          <p:cNvSpPr>
            <a:spLocks noChangeArrowheads="1"/>
          </p:cNvSpPr>
          <p:nvPr/>
        </p:nvSpPr>
        <p:spPr bwMode="auto">
          <a:xfrm>
            <a:off x="2051050" y="5987876"/>
            <a:ext cx="5327650" cy="82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2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pl-PL" altLang="pl-PL" sz="1600" baseline="0" dirty="0">
                <a:solidFill>
                  <a:schemeClr val="tx2"/>
                </a:solidFill>
                <a:latin typeface="Arial" charset="0"/>
              </a:rPr>
              <a:t>Wydział Inżynierii Metali i Informatyki Przemysłowej 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pl-PL" altLang="pl-PL" sz="1600" baseline="0" dirty="0">
                <a:latin typeface="Arial" charset="0"/>
              </a:rPr>
              <a:t>Katedra Metaloznawstwa i Metalurgii Proszków</a:t>
            </a:r>
            <a:br>
              <a:rPr lang="pl-PL" altLang="pl-PL" sz="1600" baseline="0" dirty="0">
                <a:latin typeface="Arial" charset="0"/>
              </a:rPr>
            </a:br>
            <a:endParaRPr lang="pl-PL" altLang="pl-PL" sz="1600" baseline="0" dirty="0">
              <a:latin typeface="Arial" charset="0"/>
            </a:endParaRPr>
          </a:p>
        </p:txBody>
      </p:sp>
      <p:sp>
        <p:nvSpPr>
          <p:cNvPr id="2062" name="Rectangle 14"/>
          <p:cNvSpPr>
            <a:spLocks noGrp="1" noChangeArrowheads="1"/>
          </p:cNvSpPr>
          <p:nvPr>
            <p:ph type="ctrTitle"/>
          </p:nvPr>
        </p:nvSpPr>
        <p:spPr>
          <a:xfrm>
            <a:off x="323850" y="2205038"/>
            <a:ext cx="8820150" cy="863600"/>
          </a:xfrm>
        </p:spPr>
        <p:txBody>
          <a:bodyPr/>
          <a:lstStyle/>
          <a:p>
            <a:pPr algn="ctr" defTabSz="755650">
              <a:defRPr/>
            </a:pPr>
            <a:r>
              <a:rPr lang="pl-PL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NOWOCZESNE MATERIAŁY</a:t>
            </a:r>
            <a:br>
              <a:rPr lang="pl-PL" dirty="0">
                <a:effectLst>
                  <a:outerShdw blurRad="38100" dist="38100" dir="2700000" algn="tl">
                    <a:srgbClr val="C0C0C0"/>
                  </a:outerShdw>
                </a:effectLst>
              </a:rPr>
            </a:br>
            <a:r>
              <a:rPr lang="pl-PL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INŻYNIERIA OBLICZENIOWA WIMiIP II rok</a:t>
            </a:r>
            <a:endParaRPr lang="en-US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3076" name="Rectangle 15"/>
          <p:cNvSpPr>
            <a:spLocks noChangeArrowheads="1"/>
          </p:cNvSpPr>
          <p:nvPr/>
        </p:nvSpPr>
        <p:spPr bwMode="auto">
          <a:xfrm>
            <a:off x="2680494" y="3789363"/>
            <a:ext cx="3783013" cy="1479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75485" tIns="37741" rIns="75485" bIns="37741">
            <a:spAutoFit/>
          </a:bodyPr>
          <a:lstStyle>
            <a:lvl1pPr algn="l" defTabSz="75565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algn="l" defTabSz="755650" eaLnBrk="0" hangingPunct="0">
              <a:spcBef>
                <a:spcPct val="20000"/>
              </a:spcBef>
              <a:buChar char="–"/>
              <a:defRPr sz="22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algn="l" defTabSz="75565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algn="l" defTabSz="75565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algn="l" defTabSz="755650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algn="ctr" eaLnBrk="1" hangingPunct="1">
              <a:lnSpc>
                <a:spcPct val="80000"/>
              </a:lnSpc>
              <a:buFontTx/>
              <a:buNone/>
            </a:pPr>
            <a:r>
              <a:rPr lang="pl-PL" altLang="pl-PL" sz="1900" baseline="0" dirty="0">
                <a:solidFill>
                  <a:schemeClr val="accent2"/>
                </a:solidFill>
                <a:latin typeface="Arial" charset="0"/>
              </a:rPr>
              <a:t>dr hab. inż. Bogdan Pawłowski </a:t>
            </a:r>
          </a:p>
          <a:p>
            <a:pPr algn="ctr" eaLnBrk="1" hangingPunct="1">
              <a:lnSpc>
                <a:spcPct val="80000"/>
              </a:lnSpc>
              <a:buFontTx/>
              <a:buNone/>
            </a:pPr>
            <a:r>
              <a:rPr lang="pl-PL" altLang="pl-PL" sz="1900" baseline="0" dirty="0">
                <a:solidFill>
                  <a:schemeClr val="accent2"/>
                </a:solidFill>
                <a:latin typeface="Arial" charset="0"/>
              </a:rPr>
              <a:t>profesor AGH</a:t>
            </a:r>
          </a:p>
          <a:p>
            <a:pPr algn="ctr" eaLnBrk="1" hangingPunct="1">
              <a:lnSpc>
                <a:spcPct val="80000"/>
              </a:lnSpc>
              <a:buFontTx/>
              <a:buNone/>
            </a:pPr>
            <a:endParaRPr lang="pl-PL" altLang="pl-PL" sz="1900" baseline="0" dirty="0">
              <a:solidFill>
                <a:schemeClr val="accent2"/>
              </a:solidFill>
              <a:latin typeface="Arial" charset="0"/>
            </a:endParaRPr>
          </a:p>
          <a:p>
            <a:pPr algn="ctr" eaLnBrk="1" hangingPunct="1">
              <a:lnSpc>
                <a:spcPct val="80000"/>
              </a:lnSpc>
              <a:buFontTx/>
              <a:buNone/>
            </a:pPr>
            <a:r>
              <a:rPr lang="pl-PL" altLang="pl-PL" sz="1900" baseline="0" dirty="0">
                <a:solidFill>
                  <a:schemeClr val="accent2"/>
                </a:solidFill>
                <a:latin typeface="Arial" charset="0"/>
              </a:rPr>
              <a:t>A-2, pok. 7</a:t>
            </a:r>
          </a:p>
          <a:p>
            <a:pPr algn="ctr" eaLnBrk="1" hangingPunct="1">
              <a:lnSpc>
                <a:spcPct val="80000"/>
              </a:lnSpc>
              <a:buFontTx/>
              <a:buNone/>
            </a:pPr>
            <a:r>
              <a:rPr lang="pl-PL" altLang="pl-PL" sz="1900" baseline="0" dirty="0">
                <a:solidFill>
                  <a:schemeClr val="accent2"/>
                </a:solidFill>
                <a:latin typeface="Arial" charset="0"/>
              </a:rPr>
              <a:t>bpawlow@agh.edu.pl</a:t>
            </a:r>
          </a:p>
        </p:txBody>
      </p:sp>
      <p:pic>
        <p:nvPicPr>
          <p:cNvPr id="3077" name="Picture 18" descr="smiley-06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350" y="5805488"/>
            <a:ext cx="561975" cy="55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9" name="Picture 6" descr="banging_head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4138" y="0"/>
            <a:ext cx="1439862" cy="143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4">
            <a:extLst>
              <a:ext uri="{FF2B5EF4-FFF2-40B4-BE49-F238E27FC236}">
                <a16:creationId xmlns:a16="http://schemas.microsoft.com/office/drawing/2014/main" id="{C3503620-6CDB-440F-BFE5-A90AA875E5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74564" y="600075"/>
            <a:ext cx="3394870" cy="310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75485" tIns="37741" rIns="75485" bIns="37741">
            <a:spAutoFit/>
          </a:bodyPr>
          <a:lstStyle>
            <a:lvl1pPr algn="l" defTabSz="75565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algn="l" defTabSz="755650" eaLnBrk="0" hangingPunct="0">
              <a:spcBef>
                <a:spcPct val="20000"/>
              </a:spcBef>
              <a:buChar char="–"/>
              <a:defRPr sz="22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algn="l" defTabSz="75565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algn="l" defTabSz="75565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algn="l" defTabSz="755650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algn="ctr" eaLnBrk="1" hangingPunct="1">
              <a:lnSpc>
                <a:spcPct val="80000"/>
              </a:lnSpc>
              <a:buFontTx/>
              <a:buNone/>
            </a:pPr>
            <a:r>
              <a:rPr lang="pl-PL" altLang="pl-PL" sz="1900" baseline="0" dirty="0">
                <a:solidFill>
                  <a:schemeClr val="accent2"/>
                </a:solidFill>
                <a:latin typeface="Arial" charset="0"/>
              </a:rPr>
              <a:t>NOWOCZESNE MATERIAŁY</a:t>
            </a:r>
          </a:p>
        </p:txBody>
      </p:sp>
      <p:pic>
        <p:nvPicPr>
          <p:cNvPr id="1026" name="Picture 2" descr="LABORATORY SERVICES – NEO Services, LLC">
            <a:extLst>
              <a:ext uri="{FF2B5EF4-FFF2-40B4-BE49-F238E27FC236}">
                <a16:creationId xmlns:a16="http://schemas.microsoft.com/office/drawing/2014/main" id="{BC68DBE2-4D47-C240-AF50-96DE56BFD9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0424" y="0"/>
            <a:ext cx="2533576" cy="1474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Obraz 6" descr="Obraz zawierający stół&#10;&#10;Opis wygenerowany automatycznie">
            <a:extLst>
              <a:ext uri="{FF2B5EF4-FFF2-40B4-BE49-F238E27FC236}">
                <a16:creationId xmlns:a16="http://schemas.microsoft.com/office/drawing/2014/main" id="{50830C16-E8F8-FB14-3A28-05A10486B4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942" y="1483532"/>
            <a:ext cx="7660115" cy="5091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848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az 6">
            <a:extLst>
              <a:ext uri="{FF2B5EF4-FFF2-40B4-BE49-F238E27FC236}">
                <a16:creationId xmlns:a16="http://schemas.microsoft.com/office/drawing/2014/main" id="{08F724D3-E653-472D-8B54-D23FB4ED4A6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903" y="1573856"/>
            <a:ext cx="1456700" cy="16879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4">
            <a:extLst>
              <a:ext uri="{FF2B5EF4-FFF2-40B4-BE49-F238E27FC236}">
                <a16:creationId xmlns:a16="http://schemas.microsoft.com/office/drawing/2014/main" id="{780C0861-206C-41F5-9716-E169CBD3BD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03" y="3372488"/>
            <a:ext cx="1909678" cy="5194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75485" tIns="37741" rIns="75485" bIns="37741">
            <a:spAutoFit/>
          </a:bodyPr>
          <a:lstStyle>
            <a:lvl1pPr defTabSz="7556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defTabSz="755650">
              <a:spcBef>
                <a:spcPct val="20000"/>
              </a:spcBef>
              <a:buChar char="–"/>
              <a:defRPr sz="2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defTabSz="7556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defTabSz="7556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defTabSz="75565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>
              <a:lnSpc>
                <a:spcPct val="80000"/>
              </a:lnSpc>
              <a:buFontTx/>
              <a:buNone/>
            </a:pPr>
            <a:r>
              <a:rPr lang="pl-PL" altLang="pl-PL" sz="1600" baseline="0" dirty="0">
                <a:solidFill>
                  <a:srgbClr val="0070C0"/>
                </a:solidFill>
                <a:latin typeface="Arial" panose="020B0604020202020204" pitchFamily="34" charset="0"/>
              </a:rPr>
              <a:t>Dr inż.</a:t>
            </a:r>
          </a:p>
          <a:p>
            <a:pPr algn="ctr" eaLnBrk="1" hangingPunct="1">
              <a:lnSpc>
                <a:spcPct val="80000"/>
              </a:lnSpc>
              <a:buFontTx/>
              <a:buNone/>
            </a:pPr>
            <a:r>
              <a:rPr lang="pl-PL" altLang="pl-PL" sz="1600" baseline="0" dirty="0">
                <a:solidFill>
                  <a:srgbClr val="0070C0"/>
                </a:solidFill>
                <a:latin typeface="Arial" panose="020B0604020202020204" pitchFamily="34" charset="0"/>
              </a:rPr>
              <a:t>Edyta </a:t>
            </a:r>
            <a:r>
              <a:rPr lang="pl-PL" altLang="pl-PL" sz="1600" baseline="0" dirty="0" err="1">
                <a:solidFill>
                  <a:srgbClr val="0070C0"/>
                </a:solidFill>
                <a:latin typeface="Arial" panose="020B0604020202020204" pitchFamily="34" charset="0"/>
              </a:rPr>
              <a:t>Rożniata</a:t>
            </a:r>
            <a:endParaRPr lang="pl-PL" altLang="pl-PL" sz="1600" baseline="0" dirty="0">
              <a:solidFill>
                <a:srgbClr val="0070C0"/>
              </a:solidFill>
              <a:latin typeface="Arial" panose="020B0604020202020204" pitchFamily="34" charset="0"/>
            </a:endParaRPr>
          </a:p>
        </p:txBody>
      </p:sp>
      <p:pic>
        <p:nvPicPr>
          <p:cNvPr id="11" name="Obraz 15">
            <a:extLst>
              <a:ext uri="{FF2B5EF4-FFF2-40B4-BE49-F238E27FC236}">
                <a16:creationId xmlns:a16="http://schemas.microsoft.com/office/drawing/2014/main" id="{E7F4B53B-985B-43A6-A458-C6F984E6058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0692" y="4080827"/>
            <a:ext cx="1576478" cy="18684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Obraz 1">
            <a:extLst>
              <a:ext uri="{FF2B5EF4-FFF2-40B4-BE49-F238E27FC236}">
                <a16:creationId xmlns:a16="http://schemas.microsoft.com/office/drawing/2014/main" id="{A01564E5-CAAC-4DCF-B5D9-1DC3A88A29B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3988" y="3924279"/>
            <a:ext cx="1646568" cy="2025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Obraz 13">
            <a:extLst>
              <a:ext uri="{FF2B5EF4-FFF2-40B4-BE49-F238E27FC236}">
                <a16:creationId xmlns:a16="http://schemas.microsoft.com/office/drawing/2014/main" id="{87262CE2-FCD9-431A-9792-244CDA655DA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088" y="1624339"/>
            <a:ext cx="1126333" cy="1645964"/>
          </a:xfrm>
          <a:prstGeom prst="rect">
            <a:avLst/>
          </a:prstGeom>
        </p:spPr>
      </p:pic>
      <p:pic>
        <p:nvPicPr>
          <p:cNvPr id="16" name="Obraz 15">
            <a:extLst>
              <a:ext uri="{FF2B5EF4-FFF2-40B4-BE49-F238E27FC236}">
                <a16:creationId xmlns:a16="http://schemas.microsoft.com/office/drawing/2014/main" id="{0534EB24-6FBD-4634-AEFD-CA4E3F1FC7B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0312" y="1573855"/>
            <a:ext cx="1328914" cy="1707745"/>
          </a:xfrm>
          <a:prstGeom prst="rect">
            <a:avLst/>
          </a:prstGeom>
        </p:spPr>
      </p:pic>
      <p:pic>
        <p:nvPicPr>
          <p:cNvPr id="27" name="Obraz 26">
            <a:extLst>
              <a:ext uri="{FF2B5EF4-FFF2-40B4-BE49-F238E27FC236}">
                <a16:creationId xmlns:a16="http://schemas.microsoft.com/office/drawing/2014/main" id="{DA3C0298-B6BF-4F27-A257-7884D344DAE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37204" y="4266787"/>
            <a:ext cx="1456700" cy="1682493"/>
          </a:xfrm>
          <a:prstGeom prst="rect">
            <a:avLst/>
          </a:prstGeom>
        </p:spPr>
      </p:pic>
      <p:sp>
        <p:nvSpPr>
          <p:cNvPr id="29" name="Rectangle 4">
            <a:extLst>
              <a:ext uri="{FF2B5EF4-FFF2-40B4-BE49-F238E27FC236}">
                <a16:creationId xmlns:a16="http://schemas.microsoft.com/office/drawing/2014/main" id="{8EB37E9A-063B-473E-A2AE-AA97B9FB66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74564" y="600075"/>
            <a:ext cx="3394870" cy="310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75485" tIns="37741" rIns="75485" bIns="37741">
            <a:spAutoFit/>
          </a:bodyPr>
          <a:lstStyle>
            <a:lvl1pPr algn="l" defTabSz="75565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algn="l" defTabSz="755650" eaLnBrk="0" hangingPunct="0">
              <a:spcBef>
                <a:spcPct val="20000"/>
              </a:spcBef>
              <a:buChar char="–"/>
              <a:defRPr sz="22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algn="l" defTabSz="75565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algn="l" defTabSz="75565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algn="l" defTabSz="755650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algn="ctr" eaLnBrk="1" hangingPunct="1">
              <a:lnSpc>
                <a:spcPct val="80000"/>
              </a:lnSpc>
              <a:buFontTx/>
              <a:buNone/>
            </a:pPr>
            <a:r>
              <a:rPr lang="pl-PL" altLang="pl-PL" sz="1900" baseline="0" dirty="0">
                <a:solidFill>
                  <a:schemeClr val="accent2"/>
                </a:solidFill>
                <a:latin typeface="Arial" charset="0"/>
              </a:rPr>
              <a:t>NOWOCZESNE MATERIAŁY</a:t>
            </a:r>
          </a:p>
        </p:txBody>
      </p:sp>
      <p:pic>
        <p:nvPicPr>
          <p:cNvPr id="34" name="Obraz 22">
            <a:extLst>
              <a:ext uri="{FF2B5EF4-FFF2-40B4-BE49-F238E27FC236}">
                <a16:creationId xmlns:a16="http://schemas.microsoft.com/office/drawing/2014/main" id="{2AFF0392-EA5B-4266-BB72-5C99FE8B57D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7726" y="1598828"/>
            <a:ext cx="1646569" cy="1662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99A49C9-5CEA-B640-8999-FF201FC4E0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8400" y="0"/>
            <a:ext cx="25056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4">
            <a:extLst>
              <a:ext uri="{FF2B5EF4-FFF2-40B4-BE49-F238E27FC236}">
                <a16:creationId xmlns:a16="http://schemas.microsoft.com/office/drawing/2014/main" id="{1BB40CD0-D6D3-734B-8580-90EFB21F0D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2322" y="3356992"/>
            <a:ext cx="1909678" cy="5194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75485" tIns="37741" rIns="75485" bIns="37741">
            <a:spAutoFit/>
          </a:bodyPr>
          <a:lstStyle>
            <a:lvl1pPr defTabSz="7556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defTabSz="755650">
              <a:spcBef>
                <a:spcPct val="20000"/>
              </a:spcBef>
              <a:buChar char="–"/>
              <a:defRPr sz="2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defTabSz="7556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defTabSz="7556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defTabSz="75565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>
              <a:lnSpc>
                <a:spcPct val="80000"/>
              </a:lnSpc>
              <a:buFontTx/>
              <a:buNone/>
            </a:pPr>
            <a:r>
              <a:rPr lang="pl-PL" altLang="pl-PL" sz="1600" baseline="0" dirty="0">
                <a:solidFill>
                  <a:srgbClr val="0070C0"/>
                </a:solidFill>
                <a:latin typeface="Arial" panose="020B0604020202020204" pitchFamily="34" charset="0"/>
              </a:rPr>
              <a:t>Dr inż.</a:t>
            </a:r>
          </a:p>
          <a:p>
            <a:pPr algn="ctr" eaLnBrk="1" hangingPunct="1">
              <a:lnSpc>
                <a:spcPct val="80000"/>
              </a:lnSpc>
              <a:buFontTx/>
              <a:buNone/>
            </a:pPr>
            <a:r>
              <a:rPr lang="pl-PL" altLang="pl-PL" sz="1600" baseline="0" dirty="0">
                <a:solidFill>
                  <a:srgbClr val="0070C0"/>
                </a:solidFill>
                <a:latin typeface="Arial" panose="020B0604020202020204" pitchFamily="34" charset="0"/>
              </a:rPr>
              <a:t>Dorota Tyrała</a:t>
            </a:r>
          </a:p>
        </p:txBody>
      </p:sp>
      <p:sp>
        <p:nvSpPr>
          <p:cNvPr id="19" name="Rectangle 4">
            <a:extLst>
              <a:ext uri="{FF2B5EF4-FFF2-40B4-BE49-F238E27FC236}">
                <a16:creationId xmlns:a16="http://schemas.microsoft.com/office/drawing/2014/main" id="{F88C7113-D988-C34F-9864-4F63D196B8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32040" y="3356992"/>
            <a:ext cx="1909678" cy="5194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75485" tIns="37741" rIns="75485" bIns="37741">
            <a:spAutoFit/>
          </a:bodyPr>
          <a:lstStyle>
            <a:lvl1pPr defTabSz="7556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defTabSz="755650">
              <a:spcBef>
                <a:spcPct val="20000"/>
              </a:spcBef>
              <a:buChar char="–"/>
              <a:defRPr sz="2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defTabSz="7556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defTabSz="7556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defTabSz="75565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>
              <a:lnSpc>
                <a:spcPct val="80000"/>
              </a:lnSpc>
              <a:buFontTx/>
              <a:buNone/>
            </a:pPr>
            <a:r>
              <a:rPr lang="pl-PL" altLang="pl-PL" sz="1600" baseline="0" dirty="0">
                <a:solidFill>
                  <a:srgbClr val="0070C0"/>
                </a:solidFill>
                <a:latin typeface="Arial" panose="020B0604020202020204" pitchFamily="34" charset="0"/>
              </a:rPr>
              <a:t>Dr inż.</a:t>
            </a:r>
          </a:p>
          <a:p>
            <a:pPr algn="ctr" eaLnBrk="1" hangingPunct="1">
              <a:lnSpc>
                <a:spcPct val="80000"/>
              </a:lnSpc>
              <a:buFontTx/>
              <a:buNone/>
            </a:pPr>
            <a:r>
              <a:rPr lang="pl-PL" altLang="pl-PL" sz="1600" baseline="0" dirty="0">
                <a:solidFill>
                  <a:srgbClr val="0070C0"/>
                </a:solidFill>
                <a:latin typeface="Arial" panose="020B0604020202020204" pitchFamily="34" charset="0"/>
              </a:rPr>
              <a:t>Joanna Kowalska</a:t>
            </a:r>
          </a:p>
        </p:txBody>
      </p:sp>
      <p:sp>
        <p:nvSpPr>
          <p:cNvPr id="20" name="Rectangle 4">
            <a:extLst>
              <a:ext uri="{FF2B5EF4-FFF2-40B4-BE49-F238E27FC236}">
                <a16:creationId xmlns:a16="http://schemas.microsoft.com/office/drawing/2014/main" id="{CB1FBDE7-558B-3F43-9CB7-B5C83018E4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68246" y="3356992"/>
            <a:ext cx="2384274" cy="5194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75485" tIns="37741" rIns="75485" bIns="37741">
            <a:spAutoFit/>
          </a:bodyPr>
          <a:lstStyle>
            <a:lvl1pPr defTabSz="7556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defTabSz="755650">
              <a:spcBef>
                <a:spcPct val="20000"/>
              </a:spcBef>
              <a:buChar char="–"/>
              <a:defRPr sz="2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defTabSz="7556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defTabSz="7556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defTabSz="75565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>
              <a:lnSpc>
                <a:spcPct val="80000"/>
              </a:lnSpc>
              <a:buFontTx/>
              <a:buNone/>
            </a:pPr>
            <a:r>
              <a:rPr lang="pl-PL" altLang="pl-PL" sz="1600" baseline="0" dirty="0">
                <a:solidFill>
                  <a:srgbClr val="0070C0"/>
                </a:solidFill>
                <a:latin typeface="Arial" panose="020B0604020202020204" pitchFamily="34" charset="0"/>
              </a:rPr>
              <a:t>Dr inż.</a:t>
            </a:r>
          </a:p>
          <a:p>
            <a:pPr algn="ctr" eaLnBrk="1" hangingPunct="1">
              <a:lnSpc>
                <a:spcPct val="80000"/>
              </a:lnSpc>
              <a:buFontTx/>
              <a:buNone/>
            </a:pPr>
            <a:r>
              <a:rPr lang="pl-PL" altLang="pl-PL" sz="1600" baseline="0" dirty="0">
                <a:solidFill>
                  <a:srgbClr val="0070C0"/>
                </a:solidFill>
                <a:latin typeface="Arial" panose="020B0604020202020204" pitchFamily="34" charset="0"/>
              </a:rPr>
              <a:t>Małgorzata Witkowska</a:t>
            </a:r>
          </a:p>
        </p:txBody>
      </p:sp>
      <p:sp>
        <p:nvSpPr>
          <p:cNvPr id="21" name="Rectangle 4">
            <a:extLst>
              <a:ext uri="{FF2B5EF4-FFF2-40B4-BE49-F238E27FC236}">
                <a16:creationId xmlns:a16="http://schemas.microsoft.com/office/drawing/2014/main" id="{626ABCD0-348A-444A-9517-35C8F3D268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7341" y="6077935"/>
            <a:ext cx="1909678" cy="5194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75485" tIns="37741" rIns="75485" bIns="37741">
            <a:spAutoFit/>
          </a:bodyPr>
          <a:lstStyle>
            <a:lvl1pPr defTabSz="7556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defTabSz="755650">
              <a:spcBef>
                <a:spcPct val="20000"/>
              </a:spcBef>
              <a:buChar char="–"/>
              <a:defRPr sz="2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defTabSz="7556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defTabSz="7556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defTabSz="75565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>
              <a:lnSpc>
                <a:spcPct val="80000"/>
              </a:lnSpc>
              <a:buFontTx/>
              <a:buNone/>
            </a:pPr>
            <a:r>
              <a:rPr lang="pl-PL" altLang="pl-PL" sz="1600" baseline="0" dirty="0">
                <a:solidFill>
                  <a:srgbClr val="0070C0"/>
                </a:solidFill>
                <a:latin typeface="Arial" panose="020B0604020202020204" pitchFamily="34" charset="0"/>
              </a:rPr>
              <a:t>Dr inż.</a:t>
            </a:r>
          </a:p>
          <a:p>
            <a:pPr algn="ctr" eaLnBrk="1" hangingPunct="1">
              <a:lnSpc>
                <a:spcPct val="80000"/>
              </a:lnSpc>
              <a:buFontTx/>
              <a:buNone/>
            </a:pPr>
            <a:r>
              <a:rPr lang="pl-PL" altLang="pl-PL" sz="1600" baseline="0" dirty="0">
                <a:solidFill>
                  <a:srgbClr val="0070C0"/>
                </a:solidFill>
                <a:latin typeface="Arial" panose="020B0604020202020204" pitchFamily="34" charset="0"/>
              </a:rPr>
              <a:t>Grzegorz Michta</a:t>
            </a:r>
          </a:p>
        </p:txBody>
      </p:sp>
      <p:sp>
        <p:nvSpPr>
          <p:cNvPr id="22" name="Rectangle 4">
            <a:extLst>
              <a:ext uri="{FF2B5EF4-FFF2-40B4-BE49-F238E27FC236}">
                <a16:creationId xmlns:a16="http://schemas.microsoft.com/office/drawing/2014/main" id="{937FD055-38CD-BE42-80D2-96F9413595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42442" y="6069822"/>
            <a:ext cx="1909678" cy="5194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75485" tIns="37741" rIns="75485" bIns="37741">
            <a:spAutoFit/>
          </a:bodyPr>
          <a:lstStyle>
            <a:lvl1pPr defTabSz="7556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defTabSz="755650">
              <a:spcBef>
                <a:spcPct val="20000"/>
              </a:spcBef>
              <a:buChar char="–"/>
              <a:defRPr sz="2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defTabSz="7556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defTabSz="7556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defTabSz="75565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>
              <a:lnSpc>
                <a:spcPct val="80000"/>
              </a:lnSpc>
              <a:buFontTx/>
              <a:buNone/>
            </a:pPr>
            <a:r>
              <a:rPr lang="pl-PL" altLang="pl-PL" sz="1600" baseline="0" dirty="0">
                <a:solidFill>
                  <a:srgbClr val="0070C0"/>
                </a:solidFill>
                <a:latin typeface="Arial" panose="020B0604020202020204" pitchFamily="34" charset="0"/>
              </a:rPr>
              <a:t>Dr inż.</a:t>
            </a:r>
          </a:p>
          <a:p>
            <a:pPr algn="ctr" eaLnBrk="1" hangingPunct="1">
              <a:lnSpc>
                <a:spcPct val="80000"/>
              </a:lnSpc>
              <a:buFontTx/>
              <a:buNone/>
            </a:pPr>
            <a:r>
              <a:rPr lang="pl-PL" altLang="pl-PL" sz="1600" baseline="0" dirty="0">
                <a:solidFill>
                  <a:srgbClr val="0070C0"/>
                </a:solidFill>
                <a:latin typeface="Arial" panose="020B0604020202020204" pitchFamily="34" charset="0"/>
              </a:rPr>
              <a:t>Adam Kokosza</a:t>
            </a:r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7F427594-D034-424A-B37C-89B1FC6DAE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6738" y="6069822"/>
            <a:ext cx="1909678" cy="5194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75485" tIns="37741" rIns="75485" bIns="37741">
            <a:spAutoFit/>
          </a:bodyPr>
          <a:lstStyle>
            <a:lvl1pPr defTabSz="7556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defTabSz="755650">
              <a:spcBef>
                <a:spcPct val="20000"/>
              </a:spcBef>
              <a:buChar char="–"/>
              <a:defRPr sz="2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defTabSz="7556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defTabSz="7556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defTabSz="75565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>
              <a:lnSpc>
                <a:spcPct val="80000"/>
              </a:lnSpc>
              <a:buFontTx/>
              <a:buNone/>
            </a:pPr>
            <a:r>
              <a:rPr lang="pl-PL" altLang="pl-PL" sz="1600" baseline="0" dirty="0">
                <a:solidFill>
                  <a:srgbClr val="0070C0"/>
                </a:solidFill>
                <a:latin typeface="Arial" panose="020B0604020202020204" pitchFamily="34" charset="0"/>
              </a:rPr>
              <a:t>Dr inż.</a:t>
            </a:r>
          </a:p>
          <a:p>
            <a:pPr algn="ctr" eaLnBrk="1" hangingPunct="1">
              <a:lnSpc>
                <a:spcPct val="80000"/>
              </a:lnSpc>
              <a:buFontTx/>
              <a:buNone/>
            </a:pPr>
            <a:r>
              <a:rPr lang="pl-PL" altLang="pl-PL" sz="1600" baseline="0" dirty="0">
                <a:solidFill>
                  <a:srgbClr val="0070C0"/>
                </a:solidFill>
                <a:latin typeface="Arial" panose="020B0604020202020204" pitchFamily="34" charset="0"/>
              </a:rPr>
              <a:t>Rafał Dziurka</a:t>
            </a:r>
          </a:p>
        </p:txBody>
      </p:sp>
    </p:spTree>
    <p:extLst>
      <p:ext uri="{BB962C8B-B14F-4D97-AF65-F5344CB8AC3E}">
        <p14:creationId xmlns:p14="http://schemas.microsoft.com/office/powerpoint/2010/main" val="1597291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2399655"/>
            <a:ext cx="3374697" cy="2469505"/>
          </a:xfrm>
          <a:prstGeom prst="rect">
            <a:avLst/>
          </a:prstGeom>
        </p:spPr>
      </p:pic>
      <p:sp>
        <p:nvSpPr>
          <p:cNvPr id="7" name="pole tekstowe 6"/>
          <p:cNvSpPr txBox="1"/>
          <p:nvPr/>
        </p:nvSpPr>
        <p:spPr>
          <a:xfrm>
            <a:off x="3482201" y="1772816"/>
            <a:ext cx="5661799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l">
              <a:buFont typeface="+mj-lt"/>
              <a:buAutoNum type="arabicPeriod"/>
            </a:pPr>
            <a:r>
              <a:rPr lang="pl-PL" sz="1800" baseline="0" dirty="0">
                <a:solidFill>
                  <a:schemeClr val="accent2"/>
                </a:solidFill>
              </a:rPr>
              <a:t>Badania makroskopowe tworzyw metalicznych</a:t>
            </a:r>
          </a:p>
          <a:p>
            <a:pPr marL="228600" indent="-228600" algn="l">
              <a:buFont typeface="+mj-lt"/>
              <a:buAutoNum type="arabicPeriod"/>
            </a:pPr>
            <a:r>
              <a:rPr lang="pl-PL" sz="1800" baseline="0" dirty="0">
                <a:solidFill>
                  <a:schemeClr val="accent2"/>
                </a:solidFill>
              </a:rPr>
              <a:t>Badania nieniszczące</a:t>
            </a:r>
          </a:p>
          <a:p>
            <a:pPr marL="228600" indent="-228600" algn="l">
              <a:buFont typeface="+mj-lt"/>
              <a:buAutoNum type="arabicPeriod"/>
            </a:pPr>
            <a:r>
              <a:rPr lang="pl-PL" sz="1800" baseline="0" dirty="0">
                <a:solidFill>
                  <a:schemeClr val="accent2"/>
                </a:solidFill>
              </a:rPr>
              <a:t>Badania materiałów przy użyciu mikroskopu świetlnego</a:t>
            </a:r>
          </a:p>
          <a:p>
            <a:pPr marL="228600" indent="-228600" algn="l">
              <a:buFont typeface="+mj-lt"/>
              <a:buAutoNum type="arabicPeriod"/>
            </a:pPr>
            <a:r>
              <a:rPr lang="pl-PL" sz="1800" baseline="0" dirty="0">
                <a:solidFill>
                  <a:schemeClr val="accent2"/>
                </a:solidFill>
              </a:rPr>
              <a:t>Badania materiałów przy użyciu mikroskopów elektronowych</a:t>
            </a:r>
          </a:p>
          <a:p>
            <a:pPr marL="228600" indent="-228600" algn="l">
              <a:buFont typeface="+mj-lt"/>
              <a:buAutoNum type="arabicPeriod"/>
            </a:pPr>
            <a:r>
              <a:rPr lang="pl-PL" sz="1800" baseline="0" dirty="0">
                <a:solidFill>
                  <a:schemeClr val="accent2"/>
                </a:solidFill>
              </a:rPr>
              <a:t>Odkształcenie plastyczne i rekrystalizacja materiałów metalicznych</a:t>
            </a:r>
          </a:p>
          <a:p>
            <a:pPr marL="228600" indent="-228600" algn="l">
              <a:buFont typeface="+mj-lt"/>
              <a:buAutoNum type="arabicPeriod"/>
            </a:pPr>
            <a:r>
              <a:rPr lang="pl-PL" sz="1800" baseline="0" dirty="0">
                <a:solidFill>
                  <a:schemeClr val="accent2"/>
                </a:solidFill>
              </a:rPr>
              <a:t>Układy równowagi fazowej stopów dwuskładnikowych</a:t>
            </a:r>
          </a:p>
          <a:p>
            <a:pPr marL="228600" indent="-228600" algn="l">
              <a:buFont typeface="+mj-lt"/>
              <a:buAutoNum type="arabicPeriod"/>
            </a:pPr>
            <a:r>
              <a:rPr lang="pl-PL" sz="1800" baseline="0" dirty="0">
                <a:solidFill>
                  <a:schemeClr val="accent2"/>
                </a:solidFill>
              </a:rPr>
              <a:t>Stale niestopowe, surówki i żeliwa</a:t>
            </a:r>
          </a:p>
          <a:p>
            <a:pPr marL="228600" indent="-228600" algn="l">
              <a:buFont typeface="+mj-lt"/>
              <a:buAutoNum type="arabicPeriod"/>
            </a:pPr>
            <a:r>
              <a:rPr lang="pl-PL" sz="1800" baseline="0" dirty="0">
                <a:solidFill>
                  <a:schemeClr val="accent2"/>
                </a:solidFill>
              </a:rPr>
              <a:t>Obróbka cieplna i cieplno-chemiczna stali</a:t>
            </a:r>
          </a:p>
          <a:p>
            <a:pPr marL="228600" indent="-228600" algn="l">
              <a:buFont typeface="+mj-lt"/>
              <a:buAutoNum type="arabicPeriod"/>
            </a:pPr>
            <a:r>
              <a:rPr lang="pl-PL" sz="1800" baseline="0" dirty="0">
                <a:solidFill>
                  <a:schemeClr val="accent2"/>
                </a:solidFill>
              </a:rPr>
              <a:t>Stale stopowe i stopy specjalne</a:t>
            </a:r>
          </a:p>
          <a:p>
            <a:pPr marL="228600" indent="-228600" algn="l">
              <a:buFont typeface="+mj-lt"/>
              <a:buAutoNum type="arabicPeriod"/>
            </a:pPr>
            <a:r>
              <a:rPr lang="pl-PL" sz="1800" baseline="0" dirty="0">
                <a:solidFill>
                  <a:schemeClr val="accent2"/>
                </a:solidFill>
              </a:rPr>
              <a:t>Metale nieżelazne i ich stopy</a:t>
            </a:r>
          </a:p>
          <a:p>
            <a:pPr marL="228600" indent="-228600" algn="l">
              <a:buFont typeface="+mj-lt"/>
              <a:buAutoNum type="arabicPeriod"/>
            </a:pPr>
            <a:r>
              <a:rPr lang="pl-PL" sz="1800" baseline="0" dirty="0">
                <a:solidFill>
                  <a:schemeClr val="accent2"/>
                </a:solidFill>
              </a:rPr>
              <a:t>Materiały spiekane i kompozyty</a:t>
            </a:r>
          </a:p>
          <a:p>
            <a:pPr marL="228600" indent="-228600" algn="l">
              <a:buFont typeface="+mj-lt"/>
              <a:buAutoNum type="arabicPeriod"/>
            </a:pPr>
            <a:r>
              <a:rPr lang="pl-PL" sz="1800" baseline="0" dirty="0">
                <a:solidFill>
                  <a:schemeClr val="accent2"/>
                </a:solidFill>
              </a:rPr>
              <a:t>Własności mechaniczne materiałów</a:t>
            </a:r>
          </a:p>
          <a:p>
            <a:pPr algn="l"/>
            <a:endParaRPr lang="pl-PL" sz="1200" baseline="0" dirty="0">
              <a:solidFill>
                <a:schemeClr val="accent2"/>
              </a:solidFill>
            </a:endParaRP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8A1A1B02-C6F6-3446-9326-163C244E47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168" y="35139"/>
            <a:ext cx="3265114" cy="1440000"/>
          </a:xfrm>
          <a:prstGeom prst="rect">
            <a:avLst/>
          </a:prstGeom>
        </p:spPr>
      </p:pic>
      <p:sp>
        <p:nvSpPr>
          <p:cNvPr id="8" name="Rectangle 4">
            <a:extLst>
              <a:ext uri="{FF2B5EF4-FFF2-40B4-BE49-F238E27FC236}">
                <a16:creationId xmlns:a16="http://schemas.microsoft.com/office/drawing/2014/main" id="{351D789D-B361-4171-AC77-C62610F8EE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74564" y="600075"/>
            <a:ext cx="3394870" cy="310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75485" tIns="37741" rIns="75485" bIns="37741">
            <a:spAutoFit/>
          </a:bodyPr>
          <a:lstStyle>
            <a:lvl1pPr algn="l" defTabSz="75565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algn="l" defTabSz="755650" eaLnBrk="0" hangingPunct="0">
              <a:spcBef>
                <a:spcPct val="20000"/>
              </a:spcBef>
              <a:buChar char="–"/>
              <a:defRPr sz="22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algn="l" defTabSz="75565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algn="l" defTabSz="75565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algn="l" defTabSz="755650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algn="ctr" eaLnBrk="1" hangingPunct="1">
              <a:lnSpc>
                <a:spcPct val="80000"/>
              </a:lnSpc>
              <a:buFontTx/>
              <a:buNone/>
            </a:pPr>
            <a:r>
              <a:rPr lang="pl-PL" altLang="pl-PL" sz="1900" baseline="0" dirty="0">
                <a:solidFill>
                  <a:schemeClr val="accent2"/>
                </a:solidFill>
                <a:latin typeface="Arial" charset="0"/>
              </a:rPr>
              <a:t>NOWOCZESNE MATERIAŁY</a:t>
            </a:r>
          </a:p>
        </p:txBody>
      </p:sp>
    </p:spTree>
    <p:extLst>
      <p:ext uri="{BB962C8B-B14F-4D97-AF65-F5344CB8AC3E}">
        <p14:creationId xmlns:p14="http://schemas.microsoft.com/office/powerpoint/2010/main" val="11179621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8940" y="1801072"/>
            <a:ext cx="4320000" cy="2059976"/>
          </a:xfrm>
          <a:prstGeom prst="rect">
            <a:avLst/>
          </a:prstGeom>
        </p:spPr>
      </p:pic>
      <p:pic>
        <p:nvPicPr>
          <p:cNvPr id="6" name="Obraz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22" y="1856710"/>
            <a:ext cx="4320000" cy="1805771"/>
          </a:xfrm>
          <a:prstGeom prst="rect">
            <a:avLst/>
          </a:prstGeom>
        </p:spPr>
      </p:pic>
      <p:pic>
        <p:nvPicPr>
          <p:cNvPr id="3686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22" y="4077072"/>
            <a:ext cx="4320000" cy="18381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70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8940" y="4051176"/>
            <a:ext cx="4320000" cy="19356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Obraz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0374" y="-6291"/>
            <a:ext cx="1383626" cy="1522859"/>
          </a:xfrm>
          <a:prstGeom prst="rect">
            <a:avLst/>
          </a:prstGeom>
        </p:spPr>
      </p:pic>
      <p:sp>
        <p:nvSpPr>
          <p:cNvPr id="8" name="Rectangle 4">
            <a:extLst>
              <a:ext uri="{FF2B5EF4-FFF2-40B4-BE49-F238E27FC236}">
                <a16:creationId xmlns:a16="http://schemas.microsoft.com/office/drawing/2014/main" id="{A0E90C9E-3971-4973-B628-166340B2D0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74564" y="600075"/>
            <a:ext cx="3394870" cy="310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75485" tIns="37741" rIns="75485" bIns="37741">
            <a:spAutoFit/>
          </a:bodyPr>
          <a:lstStyle>
            <a:lvl1pPr algn="l" defTabSz="75565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algn="l" defTabSz="755650" eaLnBrk="0" hangingPunct="0">
              <a:spcBef>
                <a:spcPct val="20000"/>
              </a:spcBef>
              <a:buChar char="–"/>
              <a:defRPr sz="22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algn="l" defTabSz="75565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algn="l" defTabSz="75565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algn="l" defTabSz="755650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algn="ctr" eaLnBrk="1" hangingPunct="1">
              <a:lnSpc>
                <a:spcPct val="80000"/>
              </a:lnSpc>
              <a:buFontTx/>
              <a:buNone/>
            </a:pPr>
            <a:r>
              <a:rPr lang="pl-PL" altLang="pl-PL" sz="1900" baseline="0" dirty="0">
                <a:solidFill>
                  <a:schemeClr val="accent2"/>
                </a:solidFill>
                <a:latin typeface="Arial" charset="0"/>
              </a:rPr>
              <a:t>NOWOCZESNE MATERIAŁY</a:t>
            </a:r>
          </a:p>
        </p:txBody>
      </p:sp>
    </p:spTree>
    <p:extLst>
      <p:ext uri="{BB962C8B-B14F-4D97-AF65-F5344CB8AC3E}">
        <p14:creationId xmlns:p14="http://schemas.microsoft.com/office/powerpoint/2010/main" val="30975893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raz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3940" y="0"/>
            <a:ext cx="2756572" cy="1440000"/>
          </a:xfrm>
          <a:prstGeom prst="rect">
            <a:avLst/>
          </a:prstGeom>
        </p:spPr>
      </p:pic>
      <p:pic>
        <p:nvPicPr>
          <p:cNvPr id="9" name="Obraz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000" y="1645568"/>
            <a:ext cx="6350000" cy="4762500"/>
          </a:xfrm>
          <a:prstGeom prst="rect">
            <a:avLst/>
          </a:prstGeom>
        </p:spPr>
      </p:pic>
      <p:sp>
        <p:nvSpPr>
          <p:cNvPr id="12" name="Rectangle 4"/>
          <p:cNvSpPr>
            <a:spLocks noChangeArrowheads="1"/>
          </p:cNvSpPr>
          <p:nvPr/>
        </p:nvSpPr>
        <p:spPr bwMode="auto">
          <a:xfrm>
            <a:off x="323528" y="2060847"/>
            <a:ext cx="819294" cy="5194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75485" tIns="37741" rIns="75485" bIns="37741">
            <a:spAutoFit/>
          </a:bodyPr>
          <a:lstStyle>
            <a:lvl1pPr algn="l" defTabSz="75565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algn="l" defTabSz="755650" eaLnBrk="0" hangingPunct="0">
              <a:spcBef>
                <a:spcPct val="20000"/>
              </a:spcBef>
              <a:buChar char="–"/>
              <a:defRPr sz="22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algn="l" defTabSz="75565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algn="l" defTabSz="75565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algn="l" defTabSz="755650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algn="ctr" eaLnBrk="1" hangingPunct="1">
              <a:lnSpc>
                <a:spcPct val="80000"/>
              </a:lnSpc>
              <a:buFontTx/>
              <a:buNone/>
            </a:pPr>
            <a:r>
              <a:rPr lang="pl-PL" altLang="pl-PL" sz="3600" baseline="0" dirty="0">
                <a:solidFill>
                  <a:srgbClr val="FF0000"/>
                </a:solidFill>
                <a:latin typeface="Arial" charset="0"/>
              </a:rPr>
              <a:t>4%</a:t>
            </a:r>
          </a:p>
        </p:txBody>
      </p:sp>
      <p:sp>
        <p:nvSpPr>
          <p:cNvPr id="13" name="Rectangle 4"/>
          <p:cNvSpPr>
            <a:spLocks noChangeArrowheads="1"/>
          </p:cNvSpPr>
          <p:nvPr/>
        </p:nvSpPr>
        <p:spPr bwMode="auto">
          <a:xfrm>
            <a:off x="195288" y="4061711"/>
            <a:ext cx="1075774" cy="5194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75485" tIns="37741" rIns="75485" bIns="37741">
            <a:spAutoFit/>
          </a:bodyPr>
          <a:lstStyle>
            <a:lvl1pPr algn="l" defTabSz="75565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algn="l" defTabSz="755650" eaLnBrk="0" hangingPunct="0">
              <a:spcBef>
                <a:spcPct val="20000"/>
              </a:spcBef>
              <a:buChar char="–"/>
              <a:defRPr sz="22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algn="l" defTabSz="75565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algn="l" defTabSz="75565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algn="l" defTabSz="755650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algn="ctr" eaLnBrk="1" hangingPunct="1">
              <a:lnSpc>
                <a:spcPct val="80000"/>
              </a:lnSpc>
              <a:buFontTx/>
              <a:buNone/>
            </a:pPr>
            <a:r>
              <a:rPr lang="pl-PL" altLang="pl-PL" sz="3600" baseline="0" dirty="0">
                <a:solidFill>
                  <a:srgbClr val="FF0000"/>
                </a:solidFill>
                <a:latin typeface="Arial" charset="0"/>
              </a:rPr>
              <a:t>96%</a:t>
            </a:r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8F6DE6F0-0CFE-468A-9460-9D8EF4CE20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1760" y="600075"/>
            <a:ext cx="3394870" cy="310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75485" tIns="37741" rIns="75485" bIns="37741">
            <a:spAutoFit/>
          </a:bodyPr>
          <a:lstStyle>
            <a:lvl1pPr algn="l" defTabSz="75565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algn="l" defTabSz="755650" eaLnBrk="0" hangingPunct="0">
              <a:spcBef>
                <a:spcPct val="20000"/>
              </a:spcBef>
              <a:buChar char="–"/>
              <a:defRPr sz="22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algn="l" defTabSz="75565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algn="l" defTabSz="75565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algn="l" defTabSz="755650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algn="ctr" eaLnBrk="1" hangingPunct="1">
              <a:lnSpc>
                <a:spcPct val="80000"/>
              </a:lnSpc>
              <a:buFontTx/>
              <a:buNone/>
            </a:pPr>
            <a:r>
              <a:rPr lang="pl-PL" altLang="pl-PL" sz="1900" baseline="0" dirty="0">
                <a:solidFill>
                  <a:schemeClr val="accent2"/>
                </a:solidFill>
                <a:latin typeface="Arial" charset="0"/>
              </a:rPr>
              <a:t>NOWOCZESNE MATERIAŁY</a:t>
            </a:r>
          </a:p>
        </p:txBody>
      </p:sp>
    </p:spTree>
    <p:extLst>
      <p:ext uri="{BB962C8B-B14F-4D97-AF65-F5344CB8AC3E}">
        <p14:creationId xmlns:p14="http://schemas.microsoft.com/office/powerpoint/2010/main" val="15087033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365" name="Rectangle 13"/>
          <p:cNvSpPr>
            <a:spLocks noChangeArrowheads="1"/>
          </p:cNvSpPr>
          <p:nvPr/>
        </p:nvSpPr>
        <p:spPr bwMode="auto">
          <a:xfrm>
            <a:off x="1331913" y="260350"/>
            <a:ext cx="5976937" cy="911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75434" tIns="37716" rIns="75434" bIns="37716" anchor="ctr"/>
          <a:lstStyle/>
          <a:p>
            <a:pPr>
              <a:defRPr/>
            </a:pPr>
            <a:r>
              <a:rPr lang="pl-PL" sz="200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</a:rPr>
              <a:t>Wykresy równowagi fazowej stopów dwuskładnikowych</a:t>
            </a:r>
          </a:p>
        </p:txBody>
      </p:sp>
      <p:pic>
        <p:nvPicPr>
          <p:cNvPr id="24579" name="Obraz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81" y="2492896"/>
            <a:ext cx="9144000" cy="3959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0" name="Obraz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7150" y="-34925"/>
            <a:ext cx="1441450" cy="143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8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0632" y="0"/>
            <a:ext cx="6201494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2415" y="-10379"/>
            <a:ext cx="3448770" cy="18106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87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439" y="-34924"/>
            <a:ext cx="1480095" cy="2536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208609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3" name="Obraz 4" descr="atombomb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0650" y="0"/>
            <a:ext cx="1439863" cy="143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5" name="Picture 93" descr="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7122" y="1772816"/>
            <a:ext cx="3262312" cy="3833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13"/>
          <p:cNvSpPr>
            <a:spLocks noChangeArrowheads="1"/>
          </p:cNvSpPr>
          <p:nvPr/>
        </p:nvSpPr>
        <p:spPr bwMode="auto">
          <a:xfrm>
            <a:off x="3132534" y="5606629"/>
            <a:ext cx="4176713" cy="79216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5434" tIns="37716" rIns="75434" bIns="37716"/>
          <a:lstStyle>
            <a:lvl1pPr algn="l" defTabSz="75565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algn="l" defTabSz="755650" eaLnBrk="0" hangingPunct="0">
              <a:spcBef>
                <a:spcPct val="20000"/>
              </a:spcBef>
              <a:buChar char="–"/>
              <a:defRPr sz="22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algn="l" defTabSz="75565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algn="l" defTabSz="75565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algn="l" defTabSz="755650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pl-PL" altLang="pl-PL" sz="1400" baseline="0">
                <a:solidFill>
                  <a:srgbClr val="333399"/>
                </a:solidFill>
                <a:latin typeface="Arial" charset="0"/>
              </a:rPr>
              <a:t>Układ Fe-Fe</a:t>
            </a:r>
            <a:r>
              <a:rPr lang="pl-PL" altLang="pl-PL" sz="1400" baseline="-25000">
                <a:solidFill>
                  <a:srgbClr val="333399"/>
                </a:solidFill>
                <a:latin typeface="Arial" charset="0"/>
              </a:rPr>
              <a:t>3</a:t>
            </a:r>
            <a:r>
              <a:rPr lang="pl-PL" altLang="pl-PL" sz="1400" baseline="0">
                <a:solidFill>
                  <a:srgbClr val="333399"/>
                </a:solidFill>
                <a:latin typeface="Arial" charset="0"/>
              </a:rPr>
              <a:t>C opisany składnikami strukturalnymi oraz prostokąt udziałów składników strukturalnych</a:t>
            </a:r>
            <a:endParaRPr lang="pl-PL" altLang="pl-PL" sz="1400" b="0" baseline="0">
              <a:solidFill>
                <a:srgbClr val="333399"/>
              </a:solidFill>
              <a:latin typeface="Arial" charset="0"/>
            </a:endParaRPr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FDB55386-695A-4943-A305-FB36641EB1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74564" y="600075"/>
            <a:ext cx="3394870" cy="310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75485" tIns="37741" rIns="75485" bIns="37741">
            <a:spAutoFit/>
          </a:bodyPr>
          <a:lstStyle>
            <a:lvl1pPr algn="l" defTabSz="75565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algn="l" defTabSz="755650" eaLnBrk="0" hangingPunct="0">
              <a:spcBef>
                <a:spcPct val="20000"/>
              </a:spcBef>
              <a:buChar char="–"/>
              <a:defRPr sz="22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algn="l" defTabSz="75565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algn="l" defTabSz="75565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algn="l" defTabSz="755650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algn="ctr" eaLnBrk="1" hangingPunct="1">
              <a:lnSpc>
                <a:spcPct val="80000"/>
              </a:lnSpc>
              <a:buFontTx/>
              <a:buNone/>
            </a:pPr>
            <a:r>
              <a:rPr lang="pl-PL" altLang="pl-PL" sz="1900" baseline="0" dirty="0">
                <a:solidFill>
                  <a:schemeClr val="accent2"/>
                </a:solidFill>
                <a:latin typeface="Arial" charset="0"/>
              </a:rPr>
              <a:t>NOWOCZESNE MATERIAŁY</a:t>
            </a:r>
          </a:p>
        </p:txBody>
      </p:sp>
    </p:spTree>
    <p:extLst>
      <p:ext uri="{BB962C8B-B14F-4D97-AF65-F5344CB8AC3E}">
        <p14:creationId xmlns:p14="http://schemas.microsoft.com/office/powerpoint/2010/main" val="2391286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365" name="Rectangle 13"/>
          <p:cNvSpPr>
            <a:spLocks noChangeArrowheads="1"/>
          </p:cNvSpPr>
          <p:nvPr/>
        </p:nvSpPr>
        <p:spPr bwMode="auto">
          <a:xfrm>
            <a:off x="1331913" y="260350"/>
            <a:ext cx="5976937" cy="911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75434" tIns="37716" rIns="75434" bIns="37716" anchor="ctr"/>
          <a:lstStyle/>
          <a:p>
            <a:pPr>
              <a:defRPr/>
            </a:pPr>
            <a:r>
              <a:rPr lang="pl-PL" sz="14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Wykresy równowagi fazowej stopów dwuskładnikowych</a:t>
            </a:r>
          </a:p>
        </p:txBody>
      </p:sp>
      <p:pic>
        <p:nvPicPr>
          <p:cNvPr id="26627" name="Obraz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2238" y="0"/>
            <a:ext cx="1438275" cy="143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28" name="Obraz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072223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365" name="Rectangle 13"/>
          <p:cNvSpPr>
            <a:spLocks noChangeArrowheads="1"/>
          </p:cNvSpPr>
          <p:nvPr/>
        </p:nvSpPr>
        <p:spPr bwMode="auto">
          <a:xfrm>
            <a:off x="1331913" y="260350"/>
            <a:ext cx="5976937" cy="911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75434" tIns="37716" rIns="75434" bIns="37716" anchor="ctr"/>
          <a:lstStyle/>
          <a:p>
            <a:pPr>
              <a:defRPr/>
            </a:pPr>
            <a:r>
              <a:rPr lang="pl-PL" sz="14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Wykresy równowagi fazowej stopów dwuskładnikowych</a:t>
            </a:r>
          </a:p>
        </p:txBody>
      </p:sp>
      <p:pic>
        <p:nvPicPr>
          <p:cNvPr id="27651" name="Obraz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2238" y="0"/>
            <a:ext cx="1438275" cy="143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Obraz 2" descr="Obraz zawierający tekst&#10;&#10;Opis wygenerowany automatycznie">
            <a:extLst>
              <a:ext uri="{FF2B5EF4-FFF2-40B4-BE49-F238E27FC236}">
                <a16:creationId xmlns:a16="http://schemas.microsoft.com/office/drawing/2014/main" id="{61C4FA94-FED1-915A-58A9-690326E902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0601" y="1584474"/>
            <a:ext cx="5702798" cy="5013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826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365" name="Rectangle 13"/>
          <p:cNvSpPr>
            <a:spLocks noChangeArrowheads="1"/>
          </p:cNvSpPr>
          <p:nvPr/>
        </p:nvSpPr>
        <p:spPr bwMode="auto">
          <a:xfrm>
            <a:off x="1331913" y="260350"/>
            <a:ext cx="5976937" cy="911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75434" tIns="37716" rIns="75434" bIns="37716" anchor="ctr"/>
          <a:lstStyle/>
          <a:p>
            <a:pPr>
              <a:defRPr/>
            </a:pPr>
            <a:r>
              <a:rPr lang="pl-PL" sz="14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Wykresy równowagi fazowej stopów dwuskładnikowych</a:t>
            </a:r>
          </a:p>
        </p:txBody>
      </p:sp>
      <p:pic>
        <p:nvPicPr>
          <p:cNvPr id="27651" name="Obraz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2238" y="0"/>
            <a:ext cx="1438275" cy="143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2" name="Obraz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84313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3" name="Obraz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7900" y="4797425"/>
            <a:ext cx="4084638" cy="1206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445044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4"/>
          <p:cNvSpPr>
            <a:spLocks noChangeArrowheads="1"/>
          </p:cNvSpPr>
          <p:nvPr/>
        </p:nvSpPr>
        <p:spPr bwMode="auto">
          <a:xfrm>
            <a:off x="2874564" y="600075"/>
            <a:ext cx="3394870" cy="310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75485" tIns="37741" rIns="75485" bIns="37741">
            <a:spAutoFit/>
          </a:bodyPr>
          <a:lstStyle>
            <a:lvl1pPr algn="l" defTabSz="75565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algn="l" defTabSz="755650" eaLnBrk="0" hangingPunct="0">
              <a:spcBef>
                <a:spcPct val="20000"/>
              </a:spcBef>
              <a:buChar char="–"/>
              <a:defRPr sz="22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algn="l" defTabSz="75565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algn="l" defTabSz="75565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algn="l" defTabSz="755650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algn="ctr" eaLnBrk="1" hangingPunct="1">
              <a:lnSpc>
                <a:spcPct val="80000"/>
              </a:lnSpc>
              <a:buFontTx/>
              <a:buNone/>
            </a:pPr>
            <a:r>
              <a:rPr lang="pl-PL" altLang="pl-PL" sz="1900" baseline="0" dirty="0">
                <a:solidFill>
                  <a:schemeClr val="accent2"/>
                </a:solidFill>
                <a:latin typeface="Arial" charset="0"/>
              </a:rPr>
              <a:t>NOWOCZESNE MATERIAŁY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EB45512E-BE26-4130-98B7-67DB8A67F8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0415" y="0"/>
            <a:ext cx="2173585" cy="1440000"/>
          </a:xfrm>
          <a:prstGeom prst="rect">
            <a:avLst/>
          </a:prstGeom>
        </p:spPr>
      </p:pic>
      <p:pic>
        <p:nvPicPr>
          <p:cNvPr id="4" name="Obraz 3" descr="Obraz zawierający stół&#10;&#10;Opis wygenerowany automatycznie">
            <a:extLst>
              <a:ext uri="{FF2B5EF4-FFF2-40B4-BE49-F238E27FC236}">
                <a16:creationId xmlns:a16="http://schemas.microsoft.com/office/drawing/2014/main" id="{1A0E1C9D-5996-4496-576F-3AE9EDFC21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1440000"/>
            <a:ext cx="5810231" cy="5112767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13"/>
          <p:cNvSpPr>
            <a:spLocks noChangeArrowheads="1"/>
          </p:cNvSpPr>
          <p:nvPr/>
        </p:nvSpPr>
        <p:spPr bwMode="auto">
          <a:xfrm>
            <a:off x="825607" y="908049"/>
            <a:ext cx="5976937" cy="334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75434" tIns="37716" rIns="75434" bIns="37716" anchor="ctr"/>
          <a:lstStyle/>
          <a:p>
            <a:pPr>
              <a:defRPr/>
            </a:pPr>
            <a:r>
              <a:rPr lang="pl-PL" sz="1400" baseline="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Elementy krystalografii</a:t>
            </a:r>
          </a:p>
        </p:txBody>
      </p:sp>
      <p:pic>
        <p:nvPicPr>
          <p:cNvPr id="4" name="Obraz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160" y="1513606"/>
            <a:ext cx="2729911" cy="5107375"/>
          </a:xfrm>
          <a:prstGeom prst="rect">
            <a:avLst/>
          </a:prstGeom>
        </p:spPr>
      </p:pic>
      <p:grpSp>
        <p:nvGrpSpPr>
          <p:cNvPr id="5" name="Grupa 4"/>
          <p:cNvGrpSpPr/>
          <p:nvPr/>
        </p:nvGrpSpPr>
        <p:grpSpPr>
          <a:xfrm>
            <a:off x="15528" y="6073551"/>
            <a:ext cx="6915522" cy="625426"/>
            <a:chOff x="15528" y="6073551"/>
            <a:chExt cx="6915522" cy="625426"/>
          </a:xfrm>
        </p:grpSpPr>
        <p:sp>
          <p:nvSpPr>
            <p:cNvPr id="3" name="Prostokąt 2"/>
            <p:cNvSpPr/>
            <p:nvPr/>
          </p:nvSpPr>
          <p:spPr>
            <a:xfrm>
              <a:off x="15528" y="6237312"/>
              <a:ext cx="6915522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pl-PL" sz="1200" baseline="0" dirty="0">
                  <a:solidFill>
                    <a:schemeClr val="accent2"/>
                  </a:solidFill>
                </a:rPr>
                <a:t>https://chem.libretexts.org/Textbook_Maps/General_Chemistry_Textbook_Maps/</a:t>
              </a:r>
            </a:p>
            <a:p>
              <a:pPr algn="l"/>
              <a:r>
                <a:rPr lang="pl-PL" sz="1200" baseline="0" dirty="0">
                  <a:solidFill>
                    <a:schemeClr val="accent2"/>
                  </a:solidFill>
                </a:rPr>
                <a:t>Chapter </a:t>
              </a:r>
              <a:r>
                <a:rPr lang="en-US" sz="1200" baseline="0" dirty="0">
                  <a:solidFill>
                    <a:schemeClr val="accent2"/>
                  </a:solidFill>
                </a:rPr>
                <a:t>2.2: The Discovery of Atomic Structur</a:t>
              </a:r>
              <a:r>
                <a:rPr lang="pl-PL" sz="1200" baseline="0" dirty="0">
                  <a:solidFill>
                    <a:schemeClr val="accent2"/>
                  </a:solidFill>
                </a:rPr>
                <a:t>e</a:t>
              </a:r>
              <a:endParaRPr lang="en-US" sz="1200" baseline="0" dirty="0">
                <a:solidFill>
                  <a:schemeClr val="accent2"/>
                </a:solidFill>
              </a:endParaRPr>
            </a:p>
          </p:txBody>
        </p:sp>
        <p:sp>
          <p:nvSpPr>
            <p:cNvPr id="11" name="pole tekstowe 10"/>
            <p:cNvSpPr txBox="1"/>
            <p:nvPr/>
          </p:nvSpPr>
          <p:spPr>
            <a:xfrm>
              <a:off x="15528" y="6073551"/>
              <a:ext cx="78098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l-PL" sz="1400" i="1" baseline="0" dirty="0">
                  <a:solidFill>
                    <a:schemeClr val="accent2"/>
                  </a:solidFill>
                </a:rPr>
                <a:t>źródło:</a:t>
              </a:r>
            </a:p>
          </p:txBody>
        </p:sp>
      </p:grpSp>
      <p:pic>
        <p:nvPicPr>
          <p:cNvPr id="8" name="Obraz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128" y="0"/>
            <a:ext cx="4120755" cy="1440000"/>
          </a:xfrm>
          <a:prstGeom prst="rect">
            <a:avLst/>
          </a:prstGeom>
        </p:spPr>
      </p:pic>
      <p:pic>
        <p:nvPicPr>
          <p:cNvPr id="9" name="Obraz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1628800"/>
            <a:ext cx="3661775" cy="3688601"/>
          </a:xfrm>
          <a:prstGeom prst="rect">
            <a:avLst/>
          </a:prstGeom>
        </p:spPr>
      </p:pic>
      <p:sp>
        <p:nvSpPr>
          <p:cNvPr id="13" name="Prostokąt 12"/>
          <p:cNvSpPr/>
          <p:nvPr/>
        </p:nvSpPr>
        <p:spPr>
          <a:xfrm>
            <a:off x="243729" y="5336942"/>
            <a:ext cx="596740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sz="1200" baseline="0" dirty="0"/>
              <a:t>Tlenek wolframu, autor rysunku : Ben </a:t>
            </a:r>
            <a:r>
              <a:rPr lang="pl-PL" sz="1200" baseline="0" dirty="0" err="1"/>
              <a:t>Mills</a:t>
            </a:r>
            <a:endParaRPr lang="pl-PL" sz="1200" baseline="0" dirty="0"/>
          </a:p>
          <a:p>
            <a:r>
              <a:rPr lang="pl-PL" sz="1200" baseline="0" dirty="0"/>
              <a:t>na podstawie danych z The American </a:t>
            </a:r>
            <a:r>
              <a:rPr lang="pl-PL" sz="1200" baseline="0" dirty="0" err="1"/>
              <a:t>Mineralogist</a:t>
            </a:r>
            <a:r>
              <a:rPr lang="pl-PL" sz="1200" baseline="0" dirty="0"/>
              <a:t> </a:t>
            </a:r>
            <a:r>
              <a:rPr lang="pl-PL" sz="1200" baseline="0" dirty="0" err="1"/>
              <a:t>Crystal</a:t>
            </a:r>
            <a:r>
              <a:rPr lang="pl-PL" sz="1200" baseline="0" dirty="0"/>
              <a:t> </a:t>
            </a:r>
            <a:r>
              <a:rPr lang="pl-PL" sz="1200" baseline="0" dirty="0" err="1"/>
              <a:t>Structure</a:t>
            </a:r>
            <a:r>
              <a:rPr lang="pl-PL" sz="1200" baseline="0" dirty="0"/>
              <a:t> Database </a:t>
            </a:r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86C4D757-5F46-45C3-AFF9-43D445D37C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95736" y="600075"/>
            <a:ext cx="3394870" cy="310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75485" tIns="37741" rIns="75485" bIns="37741">
            <a:spAutoFit/>
          </a:bodyPr>
          <a:lstStyle>
            <a:lvl1pPr algn="l" defTabSz="75565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algn="l" defTabSz="755650" eaLnBrk="0" hangingPunct="0">
              <a:spcBef>
                <a:spcPct val="20000"/>
              </a:spcBef>
              <a:buChar char="–"/>
              <a:defRPr sz="22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algn="l" defTabSz="75565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algn="l" defTabSz="75565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algn="l" defTabSz="755650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algn="ctr" eaLnBrk="1" hangingPunct="1">
              <a:lnSpc>
                <a:spcPct val="80000"/>
              </a:lnSpc>
              <a:buFontTx/>
              <a:buNone/>
            </a:pPr>
            <a:r>
              <a:rPr lang="pl-PL" altLang="pl-PL" sz="1900" baseline="0" dirty="0">
                <a:solidFill>
                  <a:schemeClr val="accent2"/>
                </a:solidFill>
                <a:latin typeface="Arial" charset="0"/>
              </a:rPr>
              <a:t>NOWOCZESNE MATERIAŁY</a:t>
            </a:r>
          </a:p>
        </p:txBody>
      </p:sp>
      <p:pic>
        <p:nvPicPr>
          <p:cNvPr id="14" name="Obraz 13">
            <a:extLst>
              <a:ext uri="{FF2B5EF4-FFF2-40B4-BE49-F238E27FC236}">
                <a16:creationId xmlns:a16="http://schemas.microsoft.com/office/drawing/2014/main" id="{54D74105-B7D9-B926-75F8-D15EAD3C4A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28" y="1513606"/>
            <a:ext cx="2411760" cy="421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917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4"/>
          <p:cNvSpPr>
            <a:spLocks noChangeArrowheads="1"/>
          </p:cNvSpPr>
          <p:nvPr/>
        </p:nvSpPr>
        <p:spPr bwMode="auto">
          <a:xfrm>
            <a:off x="2874564" y="600075"/>
            <a:ext cx="3394870" cy="310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75485" tIns="37741" rIns="75485" bIns="37741">
            <a:spAutoFit/>
          </a:bodyPr>
          <a:lstStyle>
            <a:lvl1pPr algn="l" defTabSz="75565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algn="l" defTabSz="755650" eaLnBrk="0" hangingPunct="0">
              <a:spcBef>
                <a:spcPct val="20000"/>
              </a:spcBef>
              <a:buChar char="–"/>
              <a:defRPr sz="22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algn="l" defTabSz="75565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algn="l" defTabSz="75565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algn="l" defTabSz="755650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algn="ctr" eaLnBrk="1" hangingPunct="1">
              <a:lnSpc>
                <a:spcPct val="80000"/>
              </a:lnSpc>
              <a:buFontTx/>
              <a:buNone/>
            </a:pPr>
            <a:r>
              <a:rPr lang="pl-PL" altLang="pl-PL" sz="1900" baseline="0" dirty="0">
                <a:solidFill>
                  <a:schemeClr val="accent2"/>
                </a:solidFill>
                <a:latin typeface="Arial" charset="0"/>
              </a:rPr>
              <a:t>NOWOCZESNE MATERIAŁY</a:t>
            </a:r>
          </a:p>
        </p:txBody>
      </p:sp>
      <p:sp>
        <p:nvSpPr>
          <p:cNvPr id="2" name="Prostokąt 1">
            <a:extLst>
              <a:ext uri="{FF2B5EF4-FFF2-40B4-BE49-F238E27FC236}">
                <a16:creationId xmlns:a16="http://schemas.microsoft.com/office/drawing/2014/main" id="{5FCF6F4B-B027-7540-B38F-8B4C6D914C9B}"/>
              </a:ext>
            </a:extLst>
          </p:cNvPr>
          <p:cNvSpPr/>
          <p:nvPr/>
        </p:nvSpPr>
        <p:spPr>
          <a:xfrm>
            <a:off x="0" y="6608385"/>
            <a:ext cx="91440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pl-PL" sz="1200" baseline="0" dirty="0">
                <a:solidFill>
                  <a:schemeClr val="bg1"/>
                </a:solidFill>
              </a:rPr>
              <a:t>http://</a:t>
            </a:r>
            <a:r>
              <a:rPr lang="pl-PL" sz="1200" baseline="0" dirty="0" err="1">
                <a:solidFill>
                  <a:schemeClr val="bg1"/>
                </a:solidFill>
              </a:rPr>
              <a:t>www.dierk-raabe.com</a:t>
            </a:r>
            <a:r>
              <a:rPr lang="pl-PL" sz="1200" baseline="0" dirty="0">
                <a:solidFill>
                  <a:schemeClr val="bg1"/>
                </a:solidFill>
              </a:rPr>
              <a:t>/</a:t>
            </a:r>
            <a:r>
              <a:rPr lang="pl-PL" sz="1200" baseline="0" dirty="0" err="1">
                <a:solidFill>
                  <a:schemeClr val="bg1"/>
                </a:solidFill>
              </a:rPr>
              <a:t>useless</a:t>
            </a:r>
            <a:r>
              <a:rPr lang="pl-PL" sz="1200" baseline="0" dirty="0">
                <a:solidFill>
                  <a:schemeClr val="bg1"/>
                </a:solidFill>
              </a:rPr>
              <a:t>-</a:t>
            </a:r>
            <a:r>
              <a:rPr lang="pl-PL" sz="1200" baseline="0" dirty="0" err="1">
                <a:solidFill>
                  <a:schemeClr val="bg1"/>
                </a:solidFill>
              </a:rPr>
              <a:t>information</a:t>
            </a:r>
            <a:r>
              <a:rPr lang="pl-PL" sz="1200" baseline="0" dirty="0">
                <a:solidFill>
                  <a:schemeClr val="bg1"/>
                </a:solidFill>
              </a:rPr>
              <a:t>-</a:t>
            </a:r>
            <a:r>
              <a:rPr lang="pl-PL" sz="1200" baseline="0" dirty="0" err="1">
                <a:solidFill>
                  <a:schemeClr val="bg1"/>
                </a:solidFill>
              </a:rPr>
              <a:t>about</a:t>
            </a:r>
            <a:r>
              <a:rPr lang="pl-PL" sz="1200" baseline="0" dirty="0">
                <a:solidFill>
                  <a:schemeClr val="bg1"/>
                </a:solidFill>
              </a:rPr>
              <a:t>-materials/</a:t>
            </a:r>
          </a:p>
        </p:txBody>
      </p:sp>
      <p:pic>
        <p:nvPicPr>
          <p:cNvPr id="5" name="Obraz 4" descr="Obraz zawierający tekst, naczelne, ssak, małpy człekokształtne&#10;&#10;Opis wygenerowany automatycznie">
            <a:extLst>
              <a:ext uri="{FF2B5EF4-FFF2-40B4-BE49-F238E27FC236}">
                <a16:creationId xmlns:a16="http://schemas.microsoft.com/office/drawing/2014/main" id="{B976B6A8-95CA-C242-B0A0-7DFDEEBD44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5235" y="1916832"/>
            <a:ext cx="5713529" cy="4464526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9384CDD-C644-FD44-85BC-2EA1A89077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3416" y="0"/>
            <a:ext cx="2070584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02266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4"/>
          <p:cNvSpPr>
            <a:spLocks noChangeArrowheads="1"/>
          </p:cNvSpPr>
          <p:nvPr/>
        </p:nvSpPr>
        <p:spPr bwMode="auto">
          <a:xfrm>
            <a:off x="2874564" y="600075"/>
            <a:ext cx="3394870" cy="310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75485" tIns="37741" rIns="75485" bIns="37741">
            <a:spAutoFit/>
          </a:bodyPr>
          <a:lstStyle>
            <a:lvl1pPr algn="l" defTabSz="75565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algn="l" defTabSz="755650" eaLnBrk="0" hangingPunct="0">
              <a:spcBef>
                <a:spcPct val="20000"/>
              </a:spcBef>
              <a:buChar char="–"/>
              <a:defRPr sz="22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algn="l" defTabSz="75565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algn="l" defTabSz="75565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algn="l" defTabSz="755650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algn="ctr" eaLnBrk="1" hangingPunct="1">
              <a:lnSpc>
                <a:spcPct val="80000"/>
              </a:lnSpc>
              <a:buFontTx/>
              <a:buNone/>
            </a:pPr>
            <a:r>
              <a:rPr lang="pl-PL" altLang="pl-PL" sz="1900" baseline="0" dirty="0">
                <a:solidFill>
                  <a:schemeClr val="accent2"/>
                </a:solidFill>
                <a:latin typeface="Arial" charset="0"/>
              </a:rPr>
              <a:t>NOWOCZESNE MATERIAŁY</a:t>
            </a:r>
          </a:p>
        </p:txBody>
      </p:sp>
      <p:sp>
        <p:nvSpPr>
          <p:cNvPr id="2" name="Prostokąt 1">
            <a:extLst>
              <a:ext uri="{FF2B5EF4-FFF2-40B4-BE49-F238E27FC236}">
                <a16:creationId xmlns:a16="http://schemas.microsoft.com/office/drawing/2014/main" id="{5FCF6F4B-B027-7540-B38F-8B4C6D914C9B}"/>
              </a:ext>
            </a:extLst>
          </p:cNvPr>
          <p:cNvSpPr/>
          <p:nvPr/>
        </p:nvSpPr>
        <p:spPr>
          <a:xfrm>
            <a:off x="0" y="6608385"/>
            <a:ext cx="91440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pl-PL" sz="1200" baseline="0" dirty="0">
                <a:solidFill>
                  <a:schemeClr val="bg1"/>
                </a:solidFill>
              </a:rPr>
              <a:t>http://</a:t>
            </a:r>
            <a:r>
              <a:rPr lang="pl-PL" sz="1200" baseline="0" dirty="0" err="1">
                <a:solidFill>
                  <a:schemeClr val="bg1"/>
                </a:solidFill>
              </a:rPr>
              <a:t>www.dierk-raabe.com</a:t>
            </a:r>
            <a:r>
              <a:rPr lang="pl-PL" sz="1200" baseline="0" dirty="0">
                <a:solidFill>
                  <a:schemeClr val="bg1"/>
                </a:solidFill>
              </a:rPr>
              <a:t>/</a:t>
            </a:r>
            <a:r>
              <a:rPr lang="pl-PL" sz="1200" baseline="0" dirty="0" err="1">
                <a:solidFill>
                  <a:schemeClr val="bg1"/>
                </a:solidFill>
              </a:rPr>
              <a:t>useless</a:t>
            </a:r>
            <a:r>
              <a:rPr lang="pl-PL" sz="1200" baseline="0" dirty="0">
                <a:solidFill>
                  <a:schemeClr val="bg1"/>
                </a:solidFill>
              </a:rPr>
              <a:t>-</a:t>
            </a:r>
            <a:r>
              <a:rPr lang="pl-PL" sz="1200" baseline="0" dirty="0" err="1">
                <a:solidFill>
                  <a:schemeClr val="bg1"/>
                </a:solidFill>
              </a:rPr>
              <a:t>information</a:t>
            </a:r>
            <a:r>
              <a:rPr lang="pl-PL" sz="1200" baseline="0" dirty="0">
                <a:solidFill>
                  <a:schemeClr val="bg1"/>
                </a:solidFill>
              </a:rPr>
              <a:t>-</a:t>
            </a:r>
            <a:r>
              <a:rPr lang="pl-PL" sz="1200" baseline="0" dirty="0" err="1">
                <a:solidFill>
                  <a:schemeClr val="bg1"/>
                </a:solidFill>
              </a:rPr>
              <a:t>about</a:t>
            </a:r>
            <a:r>
              <a:rPr lang="pl-PL" sz="1200" baseline="0" dirty="0">
                <a:solidFill>
                  <a:schemeClr val="bg1"/>
                </a:solidFill>
              </a:rPr>
              <a:t>-materials/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9384CDD-C644-FD44-85BC-2EA1A89077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3416" y="0"/>
            <a:ext cx="2070584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Obraz 3">
            <a:extLst>
              <a:ext uri="{FF2B5EF4-FFF2-40B4-BE49-F238E27FC236}">
                <a16:creationId xmlns:a16="http://schemas.microsoft.com/office/drawing/2014/main" id="{242140B5-1AD7-C242-89FE-50A04C2694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700808"/>
            <a:ext cx="3911600" cy="266700"/>
          </a:xfrm>
          <a:prstGeom prst="rect">
            <a:avLst/>
          </a:prstGeom>
        </p:spPr>
      </p:pic>
      <p:pic>
        <p:nvPicPr>
          <p:cNvPr id="7" name="Obraz 6" descr="Obraz zawierający tekst&#10;&#10;Opis wygenerowany automatycznie">
            <a:extLst>
              <a:ext uri="{FF2B5EF4-FFF2-40B4-BE49-F238E27FC236}">
                <a16:creationId xmlns:a16="http://schemas.microsoft.com/office/drawing/2014/main" id="{DC8D9FE0-935A-EC4D-9E75-03C4B2DFDB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6" y="2692400"/>
            <a:ext cx="4572000" cy="698500"/>
          </a:xfrm>
          <a:prstGeom prst="rect">
            <a:avLst/>
          </a:prstGeom>
        </p:spPr>
      </p:pic>
      <p:pic>
        <p:nvPicPr>
          <p:cNvPr id="9" name="Obraz 8">
            <a:extLst>
              <a:ext uri="{FF2B5EF4-FFF2-40B4-BE49-F238E27FC236}">
                <a16:creationId xmlns:a16="http://schemas.microsoft.com/office/drawing/2014/main" id="{A0B06E1B-64B7-BB4E-9071-BA70A16B23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999" y="3429000"/>
            <a:ext cx="4572000" cy="393700"/>
          </a:xfrm>
          <a:prstGeom prst="rect">
            <a:avLst/>
          </a:prstGeom>
        </p:spPr>
      </p:pic>
      <p:pic>
        <p:nvPicPr>
          <p:cNvPr id="11" name="Obraz 10">
            <a:extLst>
              <a:ext uri="{FF2B5EF4-FFF2-40B4-BE49-F238E27FC236}">
                <a16:creationId xmlns:a16="http://schemas.microsoft.com/office/drawing/2014/main" id="{BA3E79C6-6FB5-4148-9DE9-2D6331505E5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0294" y="3984499"/>
            <a:ext cx="4572000" cy="393700"/>
          </a:xfrm>
          <a:prstGeom prst="rect">
            <a:avLst/>
          </a:prstGeom>
        </p:spPr>
      </p:pic>
      <p:pic>
        <p:nvPicPr>
          <p:cNvPr id="15" name="Obraz 14">
            <a:extLst>
              <a:ext uri="{FF2B5EF4-FFF2-40B4-BE49-F238E27FC236}">
                <a16:creationId xmlns:a16="http://schemas.microsoft.com/office/drawing/2014/main" id="{97F4D8D9-4F54-F14D-8357-C7D0D249268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2020951"/>
            <a:ext cx="4572000" cy="393700"/>
          </a:xfrm>
          <a:prstGeom prst="rect">
            <a:avLst/>
          </a:prstGeom>
        </p:spPr>
      </p:pic>
      <p:pic>
        <p:nvPicPr>
          <p:cNvPr id="17" name="Obraz 16">
            <a:extLst>
              <a:ext uri="{FF2B5EF4-FFF2-40B4-BE49-F238E27FC236}">
                <a16:creationId xmlns:a16="http://schemas.microsoft.com/office/drawing/2014/main" id="{CAA71742-34B7-9F4F-9E74-D53486EC104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3434" y="4682998"/>
            <a:ext cx="4572000" cy="546100"/>
          </a:xfrm>
          <a:prstGeom prst="rect">
            <a:avLst/>
          </a:prstGeom>
        </p:spPr>
      </p:pic>
      <p:pic>
        <p:nvPicPr>
          <p:cNvPr id="19" name="Obraz 18">
            <a:extLst>
              <a:ext uri="{FF2B5EF4-FFF2-40B4-BE49-F238E27FC236}">
                <a16:creationId xmlns:a16="http://schemas.microsoft.com/office/drawing/2014/main" id="{8752450D-8955-FF45-9015-4B7B83D384E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0934" y="5339322"/>
            <a:ext cx="4254500" cy="381000"/>
          </a:xfrm>
          <a:prstGeom prst="rect">
            <a:avLst/>
          </a:prstGeom>
        </p:spPr>
      </p:pic>
      <p:pic>
        <p:nvPicPr>
          <p:cNvPr id="23" name="Obraz 22" descr="Obraz zawierający tekst&#10;&#10;Opis wygenerowany automatycznie">
            <a:extLst>
              <a:ext uri="{FF2B5EF4-FFF2-40B4-BE49-F238E27FC236}">
                <a16:creationId xmlns:a16="http://schemas.microsoft.com/office/drawing/2014/main" id="{278B8F90-1BD3-1540-9218-9E38B9BEFB3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9" y="5833685"/>
            <a:ext cx="4483100" cy="77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8578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3" name="Obraz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3413" y="0"/>
            <a:ext cx="2160587" cy="143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9" name="Obraz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2696" y="1570243"/>
            <a:ext cx="4878608" cy="36589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70" name="Rectangle 4"/>
          <p:cNvSpPr>
            <a:spLocks noChangeArrowheads="1"/>
          </p:cNvSpPr>
          <p:nvPr/>
        </p:nvSpPr>
        <p:spPr bwMode="auto">
          <a:xfrm>
            <a:off x="2091273" y="5568303"/>
            <a:ext cx="4961454" cy="7410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75485" tIns="37741" rIns="75485" bIns="37741">
            <a:spAutoFit/>
          </a:bodyPr>
          <a:lstStyle>
            <a:lvl1pPr algn="l" defTabSz="75565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algn="l" defTabSz="755650" eaLnBrk="0" hangingPunct="0">
              <a:spcBef>
                <a:spcPct val="20000"/>
              </a:spcBef>
              <a:buChar char="–"/>
              <a:defRPr sz="22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algn="l" defTabSz="75565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algn="l" defTabSz="75565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algn="l" defTabSz="755650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algn="ctr" eaLnBrk="1" hangingPunct="1">
              <a:lnSpc>
                <a:spcPct val="80000"/>
              </a:lnSpc>
              <a:buFontTx/>
              <a:buNone/>
            </a:pPr>
            <a:r>
              <a:rPr lang="pl-PL" altLang="pl-PL" sz="5400" baseline="0" dirty="0">
                <a:solidFill>
                  <a:srgbClr val="FF0000"/>
                </a:solidFill>
                <a:latin typeface="Arial" charset="0"/>
              </a:rPr>
              <a:t>egzamin ustny</a:t>
            </a: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6C1BD384-CED0-4C1F-88A6-6A8FFEFE1E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74564" y="600075"/>
            <a:ext cx="3394870" cy="310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75485" tIns="37741" rIns="75485" bIns="37741">
            <a:spAutoFit/>
          </a:bodyPr>
          <a:lstStyle>
            <a:lvl1pPr algn="l" defTabSz="75565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algn="l" defTabSz="755650" eaLnBrk="0" hangingPunct="0">
              <a:spcBef>
                <a:spcPct val="20000"/>
              </a:spcBef>
              <a:buChar char="–"/>
              <a:defRPr sz="22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algn="l" defTabSz="75565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algn="l" defTabSz="75565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algn="l" defTabSz="755650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algn="ctr" eaLnBrk="1" hangingPunct="1">
              <a:lnSpc>
                <a:spcPct val="80000"/>
              </a:lnSpc>
              <a:buFontTx/>
              <a:buNone/>
            </a:pPr>
            <a:r>
              <a:rPr lang="pl-PL" altLang="pl-PL" sz="1900" baseline="0" dirty="0">
                <a:solidFill>
                  <a:schemeClr val="accent2"/>
                </a:solidFill>
                <a:latin typeface="Arial" charset="0"/>
              </a:rPr>
              <a:t>NOWOCZESNE MATERIAŁY</a:t>
            </a:r>
          </a:p>
        </p:txBody>
      </p:sp>
    </p:spTree>
    <p:extLst>
      <p:ext uri="{BB962C8B-B14F-4D97-AF65-F5344CB8AC3E}">
        <p14:creationId xmlns:p14="http://schemas.microsoft.com/office/powerpoint/2010/main" val="27277470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7" name="Obraz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3413" y="0"/>
            <a:ext cx="2160587" cy="143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8" name="Obraz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0338" y="1439863"/>
            <a:ext cx="3895725" cy="5084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4">
            <a:extLst>
              <a:ext uri="{FF2B5EF4-FFF2-40B4-BE49-F238E27FC236}">
                <a16:creationId xmlns:a16="http://schemas.microsoft.com/office/drawing/2014/main" id="{ADDAE27E-8320-4149-80D5-8B707D7195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74564" y="600075"/>
            <a:ext cx="3394870" cy="310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75485" tIns="37741" rIns="75485" bIns="37741">
            <a:spAutoFit/>
          </a:bodyPr>
          <a:lstStyle>
            <a:lvl1pPr algn="l" defTabSz="75565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algn="l" defTabSz="755650" eaLnBrk="0" hangingPunct="0">
              <a:spcBef>
                <a:spcPct val="20000"/>
              </a:spcBef>
              <a:buChar char="–"/>
              <a:defRPr sz="22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algn="l" defTabSz="75565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algn="l" defTabSz="75565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algn="l" defTabSz="755650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algn="ctr" eaLnBrk="1" hangingPunct="1">
              <a:lnSpc>
                <a:spcPct val="80000"/>
              </a:lnSpc>
              <a:buFontTx/>
              <a:buNone/>
            </a:pPr>
            <a:r>
              <a:rPr lang="pl-PL" altLang="pl-PL" sz="1900" baseline="0" dirty="0">
                <a:solidFill>
                  <a:schemeClr val="accent2"/>
                </a:solidFill>
                <a:latin typeface="Arial" charset="0"/>
              </a:rPr>
              <a:t>NOWOCZESNE MATERIAŁY</a:t>
            </a:r>
          </a:p>
        </p:txBody>
      </p:sp>
    </p:spTree>
    <p:extLst>
      <p:ext uri="{BB962C8B-B14F-4D97-AF65-F5344CB8AC3E}">
        <p14:creationId xmlns:p14="http://schemas.microsoft.com/office/powerpoint/2010/main" val="38394481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1" name="Obraz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3413" y="0"/>
            <a:ext cx="2160587" cy="143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2" name="Obraz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8175" y="1439863"/>
            <a:ext cx="5816600" cy="5195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3" name="Obraz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13" y="4292600"/>
            <a:ext cx="1727200" cy="172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4">
            <a:extLst>
              <a:ext uri="{FF2B5EF4-FFF2-40B4-BE49-F238E27FC236}">
                <a16:creationId xmlns:a16="http://schemas.microsoft.com/office/drawing/2014/main" id="{C0C8EF00-E2EC-4435-9CA6-0C0E1D5566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74564" y="600075"/>
            <a:ext cx="3394870" cy="310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75485" tIns="37741" rIns="75485" bIns="37741">
            <a:spAutoFit/>
          </a:bodyPr>
          <a:lstStyle>
            <a:lvl1pPr algn="l" defTabSz="75565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algn="l" defTabSz="755650" eaLnBrk="0" hangingPunct="0">
              <a:spcBef>
                <a:spcPct val="20000"/>
              </a:spcBef>
              <a:buChar char="–"/>
              <a:defRPr sz="22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algn="l" defTabSz="75565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algn="l" defTabSz="75565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algn="l" defTabSz="755650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algn="ctr" eaLnBrk="1" hangingPunct="1">
              <a:lnSpc>
                <a:spcPct val="80000"/>
              </a:lnSpc>
              <a:buFontTx/>
              <a:buNone/>
            </a:pPr>
            <a:r>
              <a:rPr lang="pl-PL" altLang="pl-PL" sz="1900" baseline="0" dirty="0">
                <a:solidFill>
                  <a:schemeClr val="accent2"/>
                </a:solidFill>
                <a:latin typeface="Arial" charset="0"/>
              </a:rPr>
              <a:t>NOWOCZESNE MATERIAŁY</a:t>
            </a:r>
          </a:p>
        </p:txBody>
      </p:sp>
    </p:spTree>
    <p:extLst>
      <p:ext uri="{BB962C8B-B14F-4D97-AF65-F5344CB8AC3E}">
        <p14:creationId xmlns:p14="http://schemas.microsoft.com/office/powerpoint/2010/main" val="27972244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4">
            <a:extLst>
              <a:ext uri="{FF2B5EF4-FFF2-40B4-BE49-F238E27FC236}">
                <a16:creationId xmlns:a16="http://schemas.microsoft.com/office/drawing/2014/main" id="{C3503620-6CDB-440F-BFE5-A90AA875E5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74565" y="353010"/>
            <a:ext cx="3394870" cy="8949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75485" tIns="37741" rIns="75485" bIns="37741">
            <a:spAutoFit/>
          </a:bodyPr>
          <a:lstStyle>
            <a:lvl1pPr algn="l" defTabSz="75565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algn="l" defTabSz="755650" eaLnBrk="0" hangingPunct="0">
              <a:spcBef>
                <a:spcPct val="20000"/>
              </a:spcBef>
              <a:buChar char="–"/>
              <a:defRPr sz="22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algn="l" defTabSz="75565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algn="l" defTabSz="75565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algn="l" defTabSz="755650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algn="ctr" eaLnBrk="1" hangingPunct="1">
              <a:lnSpc>
                <a:spcPct val="80000"/>
              </a:lnSpc>
              <a:buFontTx/>
              <a:buNone/>
            </a:pPr>
            <a:r>
              <a:rPr lang="pl-PL" altLang="pl-PL" sz="1900" baseline="0" dirty="0">
                <a:solidFill>
                  <a:schemeClr val="accent2"/>
                </a:solidFill>
                <a:latin typeface="Arial" charset="0"/>
              </a:rPr>
              <a:t>NOWOCZESNE MATERIAŁY</a:t>
            </a:r>
          </a:p>
          <a:p>
            <a:pPr algn="ctr" eaLnBrk="1" hangingPunct="1">
              <a:lnSpc>
                <a:spcPct val="80000"/>
              </a:lnSpc>
              <a:buFontTx/>
              <a:buNone/>
            </a:pPr>
            <a:endParaRPr lang="pl-PL" altLang="pl-PL" sz="1900" baseline="0" dirty="0">
              <a:solidFill>
                <a:schemeClr val="accent2"/>
              </a:solidFill>
              <a:latin typeface="Arial" charset="0"/>
            </a:endParaRPr>
          </a:p>
          <a:p>
            <a:pPr algn="ctr" eaLnBrk="1" hangingPunct="1">
              <a:lnSpc>
                <a:spcPct val="80000"/>
              </a:lnSpc>
              <a:buFontTx/>
              <a:buNone/>
            </a:pPr>
            <a:r>
              <a:rPr lang="pl-PL" altLang="pl-PL" sz="1900" baseline="0" dirty="0">
                <a:solidFill>
                  <a:srgbClr val="FF0000"/>
                </a:solidFill>
                <a:latin typeface="Arial" charset="0"/>
              </a:rPr>
              <a:t>2022/2023</a:t>
            </a:r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0D6D2741-9553-5E4C-8310-439D1E0697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9444" y="0"/>
            <a:ext cx="1454556" cy="1600927"/>
          </a:xfrm>
          <a:prstGeom prst="rect">
            <a:avLst/>
          </a:prstGeom>
        </p:spPr>
      </p:pic>
      <p:pic>
        <p:nvPicPr>
          <p:cNvPr id="3" name="Obraz 2" descr="Obraz zawierający stół&#10;&#10;Opis wygenerowany automatycznie">
            <a:extLst>
              <a:ext uri="{FF2B5EF4-FFF2-40B4-BE49-F238E27FC236}">
                <a16:creationId xmlns:a16="http://schemas.microsoft.com/office/drawing/2014/main" id="{3919B630-12F2-7CBD-8FD5-119F5B20FA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760" y="1484784"/>
            <a:ext cx="4777530" cy="5081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5706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 descr="Obraz zawierający stół&#10;&#10;Opis wygenerowany automatycznie">
            <a:extLst>
              <a:ext uri="{FF2B5EF4-FFF2-40B4-BE49-F238E27FC236}">
                <a16:creationId xmlns:a16="http://schemas.microsoft.com/office/drawing/2014/main" id="{4D1F7D8B-DE98-794D-A4E6-5DE9BC4823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5004" y="1497531"/>
            <a:ext cx="5893993" cy="5099822"/>
          </a:xfrm>
          <a:prstGeom prst="rect">
            <a:avLst/>
          </a:prstGeom>
        </p:spPr>
      </p:pic>
      <p:pic>
        <p:nvPicPr>
          <p:cNvPr id="7" name="Obraz 6">
            <a:extLst>
              <a:ext uri="{FF2B5EF4-FFF2-40B4-BE49-F238E27FC236}">
                <a16:creationId xmlns:a16="http://schemas.microsoft.com/office/drawing/2014/main" id="{0D6D2741-9553-5E4C-8310-439D1E0697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9444" y="0"/>
            <a:ext cx="1454556" cy="160092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CD349F5-C35B-4A4A-E44C-F26A5CC1B5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74565" y="353010"/>
            <a:ext cx="3394870" cy="8949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75485" tIns="37741" rIns="75485" bIns="37741">
            <a:spAutoFit/>
          </a:bodyPr>
          <a:lstStyle>
            <a:lvl1pPr algn="l" defTabSz="75565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algn="l" defTabSz="755650" eaLnBrk="0" hangingPunct="0">
              <a:spcBef>
                <a:spcPct val="20000"/>
              </a:spcBef>
              <a:buChar char="–"/>
              <a:defRPr sz="22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algn="l" defTabSz="75565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algn="l" defTabSz="75565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algn="l" defTabSz="755650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algn="ctr" eaLnBrk="1" hangingPunct="1">
              <a:lnSpc>
                <a:spcPct val="80000"/>
              </a:lnSpc>
              <a:buFontTx/>
              <a:buNone/>
            </a:pPr>
            <a:r>
              <a:rPr lang="pl-PL" altLang="pl-PL" sz="1900" baseline="0" dirty="0">
                <a:solidFill>
                  <a:schemeClr val="accent2"/>
                </a:solidFill>
                <a:latin typeface="Arial" charset="0"/>
              </a:rPr>
              <a:t>NOWOCZESNE MATERIAŁY</a:t>
            </a:r>
          </a:p>
          <a:p>
            <a:pPr algn="ctr" eaLnBrk="1" hangingPunct="1">
              <a:lnSpc>
                <a:spcPct val="80000"/>
              </a:lnSpc>
              <a:buFontTx/>
              <a:buNone/>
            </a:pPr>
            <a:endParaRPr lang="pl-PL" altLang="pl-PL" sz="1900" baseline="0" dirty="0">
              <a:solidFill>
                <a:schemeClr val="accent2"/>
              </a:solidFill>
              <a:latin typeface="Arial" charset="0"/>
            </a:endParaRPr>
          </a:p>
          <a:p>
            <a:pPr algn="ctr" eaLnBrk="1" hangingPunct="1">
              <a:lnSpc>
                <a:spcPct val="80000"/>
              </a:lnSpc>
              <a:buFontTx/>
              <a:buNone/>
            </a:pPr>
            <a:r>
              <a:rPr lang="pl-PL" altLang="pl-PL" sz="1900" baseline="0" dirty="0">
                <a:solidFill>
                  <a:srgbClr val="FF0000"/>
                </a:solidFill>
                <a:latin typeface="Arial" charset="0"/>
              </a:rPr>
              <a:t>2021/2022</a:t>
            </a:r>
          </a:p>
        </p:txBody>
      </p:sp>
    </p:spTree>
    <p:extLst>
      <p:ext uri="{BB962C8B-B14F-4D97-AF65-F5344CB8AC3E}">
        <p14:creationId xmlns:p14="http://schemas.microsoft.com/office/powerpoint/2010/main" val="4162076182"/>
      </p:ext>
    </p:extLst>
  </p:cSld>
  <p:clrMapOvr>
    <a:masterClrMapping/>
  </p:clrMapOvr>
</p:sld>
</file>

<file path=ppt/theme/theme1.xml><?xml version="1.0" encoding="utf-8"?>
<a:theme xmlns:a="http://schemas.openxmlformats.org/drawingml/2006/main" name="Projekt domyślny">
  <a:themeElements>
    <a:clrScheme name="Projekt domyślny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Projekt domyślny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pl-PL" sz="1900" b="1" i="0" u="none" strike="noStrike" cap="none" normalizeH="0" baseline="36000" smtClean="0">
            <a:ln>
              <a:noFill/>
            </a:ln>
            <a:solidFill>
              <a:srgbClr val="FF3300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pl-PL" sz="1900" b="1" i="0" u="none" strike="noStrike" cap="none" normalizeH="0" baseline="36000" smtClean="0">
            <a:ln>
              <a:noFill/>
            </a:ln>
            <a:solidFill>
              <a:srgbClr val="FF3300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Projekt domyślny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ojekt domyślny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ojekt domyślny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ojekt domyślny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ojekt domyślny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ojekt domyślny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jekt domyślny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jekt domyślny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jekt domyślny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jekt domyślny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jekt domyślny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jekt domyślny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Pakiet 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6846</TotalTime>
  <Words>274</Words>
  <Application>Microsoft Macintosh PowerPoint</Application>
  <PresentationFormat>Pokaz na ekranie (4:3)</PresentationFormat>
  <Paragraphs>71</Paragraphs>
  <Slides>20</Slides>
  <Notes>2</Notes>
  <HiddenSlides>0</HiddenSlides>
  <MMClips>0</MMClips>
  <ScaleCrop>false</ScaleCrop>
  <HeadingPairs>
    <vt:vector size="6" baseType="variant">
      <vt:variant>
        <vt:lpstr>Używane czcionki</vt:lpstr>
      </vt:variant>
      <vt:variant>
        <vt:i4>3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20</vt:i4>
      </vt:variant>
    </vt:vector>
  </HeadingPairs>
  <TitlesOfParts>
    <vt:vector size="24" baseType="lpstr">
      <vt:lpstr>Arial</vt:lpstr>
      <vt:lpstr>Calibri</vt:lpstr>
      <vt:lpstr>Verdana</vt:lpstr>
      <vt:lpstr>Projekt domyślny</vt:lpstr>
      <vt:lpstr>NOWOCZESNE MATERIAŁY INŻYNIERIA OBLICZENIOWA WIMiIP II rok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</vt:vector>
  </TitlesOfParts>
  <Company>AGH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Slajd 1</dc:title>
  <dc:creator>Bogdan</dc:creator>
  <cp:lastModifiedBy>Bogdan Pawłowski</cp:lastModifiedBy>
  <cp:revision>1077</cp:revision>
  <dcterms:created xsi:type="dcterms:W3CDTF">2007-09-26T12:45:04Z</dcterms:created>
  <dcterms:modified xsi:type="dcterms:W3CDTF">2022-10-02T11:36:19Z</dcterms:modified>
</cp:coreProperties>
</file>